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93" r:id="rId2"/>
    <p:sldId id="300" r:id="rId3"/>
    <p:sldId id="303" r:id="rId4"/>
    <p:sldId id="304" r:id="rId5"/>
    <p:sldId id="307" r:id="rId6"/>
    <p:sldId id="372" r:id="rId7"/>
    <p:sldId id="375" r:id="rId8"/>
    <p:sldId id="374" r:id="rId9"/>
    <p:sldId id="376" r:id="rId10"/>
    <p:sldId id="373"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7030A0"/>
    <a:srgbClr val="E2E0F4"/>
    <a:srgbClr val="E3C9F7"/>
    <a:srgbClr val="C8E5F7"/>
    <a:srgbClr val="000000"/>
    <a:srgbClr val="FBE5D6"/>
    <a:srgbClr val="1F4E79"/>
    <a:srgbClr val="B9E1F4"/>
    <a:srgbClr val="0F7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5" autoAdjust="0"/>
    <p:restoredTop sz="77608" autoAdjust="0"/>
  </p:normalViewPr>
  <p:slideViewPr>
    <p:cSldViewPr snapToGrid="0" showGuides="1">
      <p:cViewPr varScale="1">
        <p:scale>
          <a:sx n="62" d="100"/>
          <a:sy n="62" d="100"/>
        </p:scale>
        <p:origin x="876" y="48"/>
      </p:cViewPr>
      <p:guideLst>
        <p:guide orient="horz" pos="1071"/>
        <p:guide pos="386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66843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95255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3413448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270B2583-4E2F-43BF-BBE4-85C7F0B82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extLst>
      <p:ext uri="{BB962C8B-B14F-4D97-AF65-F5344CB8AC3E}">
        <p14:creationId xmlns:p14="http://schemas.microsoft.com/office/powerpoint/2010/main" val="122235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B8CB1A-B72B-4477-B637-6E772214EB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E931172-E535-4CA3-8B09-65785CC4DA9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C18D02B-4DE6-4263-9D64-CCC66AF143C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xmlns="" id="{9C44E5DC-7A1B-41A9-B265-C5D5D92D0AE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271323F8-D311-482B-ABFD-C165C51AD84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39603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D649D238-AF4F-400D-A34D-53D4221CAA7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E6D70459-7FA8-4108-8128-0A9A378A08C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8040127-4C7C-4690-B00E-7C04EA64B960}"/>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xmlns="" id="{8DC913BE-F12E-406B-A1C9-B5C027F437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6C407ECC-FE8C-472A-A9A3-CF47922383C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0233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524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AE1C4AE5-8BE9-45E7-B61B-782201DCEF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46138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7ABED3B-0A72-4FC6-95E4-32B8B924DB2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图片 7">
            <a:extLst>
              <a:ext uri="{FF2B5EF4-FFF2-40B4-BE49-F238E27FC236}">
                <a16:creationId xmlns:a16="http://schemas.microsoft.com/office/drawing/2014/main" xmlns="" id="{F7FAD0B4-62AF-477C-95DD-82D19DB50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764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F298E3AD-58E8-46E7-B362-03C8786C39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Tree>
    <p:extLst>
      <p:ext uri="{BB962C8B-B14F-4D97-AF65-F5344CB8AC3E}">
        <p14:creationId xmlns:p14="http://schemas.microsoft.com/office/powerpoint/2010/main" val="1606953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DA4F64-569F-4A68-A9DA-FB11B9218A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D77CBAA-70D4-4712-88EF-9CDE3A17FB2B}"/>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658F85FC-8FD9-44AB-9008-56BD3823A5C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BE050C28-CD7C-4044-96AB-F46BDDBFBCF6}"/>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BA171DB7-F869-4456-8173-92DC9C8274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747F19FF-D7CA-40C4-88D6-0D39618BF96C}"/>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99477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4653A2B-BEF1-490E-91B6-50C7A1FC843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7C82118-F129-42D1-A854-041D41F30EB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D89E93F-AF45-4874-B625-4E40D7A5C80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F6F0C7DF-A2C5-4CD4-AB47-B84D8D6B02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2F0B9518-09B2-45D0-A02B-D79C54E4670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6065F7E9-C5FF-4ED1-AF20-30B62CD127A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8" name="页脚占位符 7">
            <a:extLst>
              <a:ext uri="{FF2B5EF4-FFF2-40B4-BE49-F238E27FC236}">
                <a16:creationId xmlns:a16="http://schemas.microsoft.com/office/drawing/2014/main" xmlns="" id="{28A9D4CF-89D9-4B72-9181-8520F1C961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80FA4844-06FC-42C9-A835-E0BA06C3E6F4}"/>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69394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3EFDE61-73AE-46B4-8173-25A7C21B9CA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3" name="页脚占位符 2">
            <a:extLst>
              <a:ext uri="{FF2B5EF4-FFF2-40B4-BE49-F238E27FC236}">
                <a16:creationId xmlns:a16="http://schemas.microsoft.com/office/drawing/2014/main" xmlns="" id="{EE4285D3-E195-4656-AACE-89CCA2B9EE8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02F1BCD4-2240-4368-8B8E-A563608E7A5D}"/>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572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F9C79E-E688-4A09-8533-9BBD9E22CB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E9A2002-5A44-48E7-942C-5947C6EF4FF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FEA637F3-D34C-40F1-BD1E-38E32396C2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B992AAE-7E60-47ED-8A0A-3084F9BEEEF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E226EBE4-B5D8-4A7B-99CC-292260602A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24696534-74A8-480A-BAAF-2C3A01D7983E}"/>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1426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46CBEB-80BC-450C-A72C-A8FD272CA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723330C2-F0A2-4C0C-B333-6AD4E3C0DB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2070CD2C-EE68-4724-BB81-CEC75E40F0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8C8CF3D-8ED2-4F04-9683-A1E1B624AA28}"/>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D4FA3EAD-D809-492D-AAFD-9A6F33FCFB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E949DB4-C99B-4DC7-BA9E-B1AAB295848A}"/>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46182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D5C15D2-B8DC-40A5-BE5E-C5195324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a:extLst>
              <a:ext uri="{FF2B5EF4-FFF2-40B4-BE49-F238E27FC236}">
                <a16:creationId xmlns:a16="http://schemas.microsoft.com/office/drawing/2014/main" xmlns="" id="{A7071F2D-FDBA-4586-921E-326B254286B2}"/>
              </a:ext>
            </a:extLst>
          </p:cNvPr>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ea"/>
              </a:rPr>
              <a:t>脆弱性</a:t>
            </a: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ea"/>
              </a:rPr>
              <a:t>数字</a:t>
            </a: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ea"/>
              </a:rPr>
              <a:t>水印</a:t>
            </a: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lt"/>
              </a:rPr>
              <a:t>技术</a:t>
            </a:r>
            <a:endPar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a:extLst>
              <a:ext uri="{FF2B5EF4-FFF2-40B4-BE49-F238E27FC236}">
                <a16:creationId xmlns:a16="http://schemas.microsoft.com/office/drawing/2014/main" xmlns="" id="{88DA879F-1FFD-4D12-B187-405E4B1CC34E}"/>
              </a:ext>
            </a:extLst>
          </p:cNvPr>
          <p:cNvGrpSpPr/>
          <p:nvPr/>
        </p:nvGrpSpPr>
        <p:grpSpPr>
          <a:xfrm flipH="1">
            <a:off x="1645005" y="3787822"/>
            <a:ext cx="3183854" cy="139546"/>
            <a:chOff x="5803418" y="4388994"/>
            <a:chExt cx="3183854" cy="139546"/>
          </a:xfrm>
        </p:grpSpPr>
        <p:cxnSp>
          <p:nvCxnSpPr>
            <p:cNvPr id="5" name="直接连接符 4">
              <a:extLst>
                <a:ext uri="{FF2B5EF4-FFF2-40B4-BE49-F238E27FC236}">
                  <a16:creationId xmlns:a16="http://schemas.microsoft.com/office/drawing/2014/main" xmlns="" id="{59234671-5A91-4BA2-8FAA-852FD51F7201}"/>
                </a:ext>
              </a:extLst>
            </p:cNvPr>
            <p:cNvCxnSpPr>
              <a:cxnSpLocks/>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xmlns="" id="{D53DF048-61C3-4F9C-8F96-6526175E80D2}"/>
                </a:ext>
              </a:extLst>
            </p:cNvPr>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069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745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a:extLst>
              <a:ext uri="{FF2B5EF4-FFF2-40B4-BE49-F238E27FC236}">
                <a16:creationId xmlns:a16="http://schemas.microsoft.com/office/drawing/2014/main" xmlns="" id="{9E4086BA-8E3C-468F-8B4A-8C0CE3B6E213}"/>
              </a:ext>
            </a:extLst>
          </p:cNvPr>
          <p:cNvGrpSpPr/>
          <p:nvPr/>
        </p:nvGrpSpPr>
        <p:grpSpPr>
          <a:xfrm>
            <a:off x="1581150" y="2244885"/>
            <a:ext cx="8724900" cy="2181343"/>
            <a:chOff x="1076853" y="5080315"/>
            <a:chExt cx="5054600" cy="2654149"/>
          </a:xfrm>
        </p:grpSpPr>
        <p:cxnSp>
          <p:nvCxnSpPr>
            <p:cNvPr id="160" name="直接连接符 159">
              <a:extLst>
                <a:ext uri="{FF2B5EF4-FFF2-40B4-BE49-F238E27FC236}">
                  <a16:creationId xmlns:a16="http://schemas.microsoft.com/office/drawing/2014/main" xmlns="" id="{8418F434-8028-4C52-B6D5-4DC54DD61440}"/>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1" name="矩形: 圆角 160">
              <a:extLst>
                <a:ext uri="{FF2B5EF4-FFF2-40B4-BE49-F238E27FC236}">
                  <a16:creationId xmlns:a16="http://schemas.microsoft.com/office/drawing/2014/main" xmlns="" id="{9A8B5E64-3F2A-4D56-B0FD-36825C4AF3BE}"/>
                </a:ext>
              </a:extLst>
            </p:cNvPr>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62" name="矩形 161">
            <a:extLst>
              <a:ext uri="{FF2B5EF4-FFF2-40B4-BE49-F238E27FC236}">
                <a16:creationId xmlns:a16="http://schemas.microsoft.com/office/drawing/2014/main" xmlns="" id="{1A11D649-9415-40BA-91AB-C52B4584A890}"/>
              </a:ext>
            </a:extLst>
          </p:cNvPr>
          <p:cNvSpPr/>
          <p:nvPr/>
        </p:nvSpPr>
        <p:spPr>
          <a:xfrm>
            <a:off x="1780278" y="2478919"/>
            <a:ext cx="8364743" cy="1865126"/>
          </a:xfrm>
          <a:prstGeom prst="rect">
            <a:avLst/>
          </a:prstGeom>
        </p:spPr>
        <p:txBody>
          <a:bodyPr wrap="square">
            <a:spAutoFit/>
          </a:bodyPr>
          <a:lstStyle/>
          <a:p>
            <a:pPr fontAlgn="base">
              <a:lnSpc>
                <a:spcPct val="120000"/>
              </a:lnSpc>
              <a:spcAft>
                <a:spcPct val="0"/>
              </a:spcAft>
              <a:defRPr/>
            </a:pPr>
            <a:r>
              <a:rPr lang="zh-CN" altLang="en-US" sz="2400" dirty="0">
                <a:latin typeface="+mn-ea"/>
              </a:rPr>
              <a:t>         在保证多媒体信息一定感知质量的前提下，将数字、序列号、文字、图像标志</a:t>
            </a:r>
            <a:r>
              <a:rPr lang="zh-CN" altLang="en-US" sz="2400" dirty="0" smtClean="0">
                <a:latin typeface="+mn-ea"/>
              </a:rPr>
              <a:t>等</a:t>
            </a:r>
            <a:r>
              <a:rPr lang="zh-CN" altLang="en-US" sz="2400" dirty="0">
                <a:latin typeface="+mn-ea"/>
              </a:rPr>
              <a:t>作</a:t>
            </a:r>
            <a:r>
              <a:rPr lang="zh-CN" altLang="en-US" sz="2400" dirty="0" smtClean="0">
                <a:latin typeface="+mn-ea"/>
              </a:rPr>
              <a:t>为</a:t>
            </a:r>
            <a:r>
              <a:rPr lang="zh-CN" altLang="en-US" sz="2400" dirty="0">
                <a:latin typeface="+mn-ea"/>
              </a:rPr>
              <a:t>数字水印嵌入到多媒体数据中，当多媒体内容受到怀疑时，可将该水印提取出来用于多媒体内容的真伪识别，并且指出篡改的位置，甚至攻击类型等。</a:t>
            </a:r>
          </a:p>
        </p:txBody>
      </p:sp>
      <p:grpSp>
        <p:nvGrpSpPr>
          <p:cNvPr id="164" name="组合 163">
            <a:extLst>
              <a:ext uri="{FF2B5EF4-FFF2-40B4-BE49-F238E27FC236}">
                <a16:creationId xmlns:a16="http://schemas.microsoft.com/office/drawing/2014/main" xmlns="" id="{A7CB52D0-27A1-4DD3-A2A5-E7BF24C303BA}"/>
              </a:ext>
            </a:extLst>
          </p:cNvPr>
          <p:cNvGrpSpPr/>
          <p:nvPr/>
        </p:nvGrpSpPr>
        <p:grpSpPr>
          <a:xfrm>
            <a:off x="1581151" y="4649435"/>
            <a:ext cx="8724900" cy="672962"/>
            <a:chOff x="2388905" y="3305121"/>
            <a:chExt cx="8724900" cy="672962"/>
          </a:xfrm>
        </p:grpSpPr>
        <p:sp>
          <p:nvSpPr>
            <p:cNvPr id="165" name="矩形: 圆角 164">
              <a:extLst>
                <a:ext uri="{FF2B5EF4-FFF2-40B4-BE49-F238E27FC236}">
                  <a16:creationId xmlns:a16="http://schemas.microsoft.com/office/drawing/2014/main" xmlns="" id="{817E0A66-1F7A-4407-8F53-1D55B3E0E956}"/>
                </a:ext>
              </a:extLst>
            </p:cNvPr>
            <p:cNvSpPr/>
            <p:nvPr/>
          </p:nvSpPr>
          <p:spPr>
            <a:xfrm>
              <a:off x="2388905" y="3317604"/>
              <a:ext cx="8724900" cy="660479"/>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xmlns="" id="{A0F21134-D326-40AD-8BB2-E4AB84852ADE}"/>
                </a:ext>
              </a:extLst>
            </p:cNvPr>
            <p:cNvSpPr/>
            <p:nvPr/>
          </p:nvSpPr>
          <p:spPr>
            <a:xfrm>
              <a:off x="3181747" y="3305121"/>
              <a:ext cx="7589157" cy="588944"/>
            </a:xfrm>
            <a:prstGeom prst="rect">
              <a:avLst/>
            </a:prstGeom>
          </p:spPr>
          <p:txBody>
            <a:bodyPr wrap="square">
              <a:spAutoFit/>
            </a:bodyPr>
            <a:lstStyle/>
            <a:p>
              <a:pPr fontAlgn="base">
                <a:lnSpc>
                  <a:spcPct val="150000"/>
                </a:lnSpc>
                <a:spcAft>
                  <a:spcPct val="0"/>
                </a:spcAft>
                <a:defRPr/>
              </a:pPr>
              <a:r>
                <a:rPr lang="zh-CN" altLang="en-US" sz="2400" dirty="0">
                  <a:latin typeface="+mn-ea"/>
                </a:rPr>
                <a:t>又称为易碎水印，图像载体发生变化，水印则受到破坏 。</a:t>
              </a:r>
            </a:p>
          </p:txBody>
        </p:sp>
      </p:grpSp>
      <p:grpSp>
        <p:nvGrpSpPr>
          <p:cNvPr id="16" name="组合 15">
            <a:extLst>
              <a:ext uri="{FF2B5EF4-FFF2-40B4-BE49-F238E27FC236}">
                <a16:creationId xmlns:a16="http://schemas.microsoft.com/office/drawing/2014/main" xmlns="" id="{309F12F1-5E71-4FF6-867B-703428D99D53}"/>
              </a:ext>
            </a:extLst>
          </p:cNvPr>
          <p:cNvGrpSpPr/>
          <p:nvPr/>
        </p:nvGrpSpPr>
        <p:grpSpPr>
          <a:xfrm>
            <a:off x="1690640" y="943399"/>
            <a:ext cx="4293770" cy="791052"/>
            <a:chOff x="824072" y="1564267"/>
            <a:chExt cx="4293770" cy="791052"/>
          </a:xfrm>
        </p:grpSpPr>
        <p:sp>
          <p:nvSpPr>
            <p:cNvPr id="17" name="矩形: 圆角 12">
              <a:extLst>
                <a:ext uri="{FF2B5EF4-FFF2-40B4-BE49-F238E27FC236}">
                  <a16:creationId xmlns:a16="http://schemas.microsoft.com/office/drawing/2014/main" xmlns="" id="{F781A604-07D9-41B0-98C4-01B7AE05F2A7}"/>
                </a:ext>
              </a:extLst>
            </p:cNvPr>
            <p:cNvSpPr/>
            <p:nvPr/>
          </p:nvSpPr>
          <p:spPr>
            <a:xfrm>
              <a:off x="824072" y="1740416"/>
              <a:ext cx="4293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D61DDA27-0050-4F1C-9238-2C5E8662E184}"/>
                </a:ext>
              </a:extLst>
            </p:cNvPr>
            <p:cNvSpPr/>
            <p:nvPr/>
          </p:nvSpPr>
          <p:spPr>
            <a:xfrm>
              <a:off x="1701522" y="1866191"/>
              <a:ext cx="3416320" cy="480131"/>
            </a:xfrm>
            <a:prstGeom prst="rect">
              <a:avLst/>
            </a:prstGeom>
          </p:spPr>
          <p:txBody>
            <a:bodyPr wrap="none">
              <a:spAutoFit/>
            </a:bodyPr>
            <a:lstStyle/>
            <a:p>
              <a:pPr>
                <a:lnSpc>
                  <a:spcPct val="90000"/>
                </a:lnSpc>
              </a:pPr>
              <a:r>
                <a:rPr lang="zh-CN" altLang="en-US" sz="2800" dirty="0" smtClean="0">
                  <a:solidFill>
                    <a:schemeClr val="bg1"/>
                  </a:solidFill>
                  <a:latin typeface="+mj-ea"/>
                  <a:ea typeface="+mj-ea"/>
                </a:rPr>
                <a:t>何谓脆弱性数字水印</a:t>
              </a:r>
              <a:endParaRPr lang="zh-CN" altLang="en-US" sz="2800" dirty="0">
                <a:solidFill>
                  <a:schemeClr val="bg1"/>
                </a:solidFill>
                <a:latin typeface="+mj-ea"/>
                <a:ea typeface="+mj-ea"/>
              </a:endParaRPr>
            </a:p>
          </p:txBody>
        </p:sp>
        <p:pic>
          <p:nvPicPr>
            <p:cNvPr id="19" name="图片 18">
              <a:extLst>
                <a:ext uri="{FF2B5EF4-FFF2-40B4-BE49-F238E27FC236}">
                  <a16:creationId xmlns:a16="http://schemas.microsoft.com/office/drawing/2014/main" xmlns="" id="{55148C6F-1588-4B33-AF7E-881CEA8EAE1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8629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ppt_x</p:attrName>
                                        </p:attrNameLst>
                                      </p:cBhvr>
                                      <p:tavLst>
                                        <p:tav tm="0">
                                          <p:val>
                                            <p:strVal val="#ppt_x"/>
                                          </p:val>
                                        </p:tav>
                                        <p:tav tm="100000">
                                          <p:val>
                                            <p:strVal val="#ppt_x"/>
                                          </p:val>
                                        </p:tav>
                                      </p:tavLst>
                                    </p:anim>
                                    <p:anim calcmode="lin" valueType="num">
                                      <p:cBhvr>
                                        <p:cTn id="8" dur="500" fill="hold"/>
                                        <p:tgtEl>
                                          <p:spTgt spid="159"/>
                                        </p:tgtEl>
                                        <p:attrNameLst>
                                          <p:attrName>ppt_y</p:attrName>
                                        </p:attrNameLst>
                                      </p:cBhvr>
                                      <p:tavLst>
                                        <p:tav tm="0">
                                          <p:val>
                                            <p:strVal val="#ppt_y-#ppt_h/2"/>
                                          </p:val>
                                        </p:tav>
                                        <p:tav tm="100000">
                                          <p:val>
                                            <p:strVal val="#ppt_y"/>
                                          </p:val>
                                        </p:tav>
                                      </p:tavLst>
                                    </p:anim>
                                    <p:anim calcmode="lin" valueType="num">
                                      <p:cBhvr>
                                        <p:cTn id="9" dur="500" fill="hold"/>
                                        <p:tgtEl>
                                          <p:spTgt spid="159"/>
                                        </p:tgtEl>
                                        <p:attrNameLst>
                                          <p:attrName>ppt_w</p:attrName>
                                        </p:attrNameLst>
                                      </p:cBhvr>
                                      <p:tavLst>
                                        <p:tav tm="0">
                                          <p:val>
                                            <p:strVal val="#ppt_w"/>
                                          </p:val>
                                        </p:tav>
                                        <p:tav tm="100000">
                                          <p:val>
                                            <p:strVal val="#ppt_w"/>
                                          </p:val>
                                        </p:tav>
                                      </p:tavLst>
                                    </p:anim>
                                    <p:anim calcmode="lin" valueType="num">
                                      <p:cBhvr>
                                        <p:cTn id="10" dur="500" fill="hold"/>
                                        <p:tgtEl>
                                          <p:spTgt spid="159"/>
                                        </p:tgtEl>
                                        <p:attrNameLst>
                                          <p:attrName>ppt_h</p:attrName>
                                        </p:attrNameLst>
                                      </p:cBhvr>
                                      <p:tavLst>
                                        <p:tav tm="0">
                                          <p:val>
                                            <p:fltVal val="0"/>
                                          </p:val>
                                        </p:tav>
                                        <p:tav tm="100000">
                                          <p:val>
                                            <p:strVal val="#ppt_h"/>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wipe(down)">
                                      <p:cBhvr>
                                        <p:cTn id="13" dur="650"/>
                                        <p:tgtEl>
                                          <p:spTgt spid="162"/>
                                        </p:tgtEl>
                                      </p:cBhvr>
                                    </p:animEffect>
                                  </p:childTnLst>
                                </p:cTn>
                              </p:par>
                            </p:childTnLst>
                          </p:cTn>
                        </p:par>
                        <p:par>
                          <p:cTn id="14" fill="hold">
                            <p:stCondLst>
                              <p:cond delay="650"/>
                            </p:stCondLst>
                            <p:childTnLst>
                              <p:par>
                                <p:cTn id="15" presetID="16" presetClass="entr" presetSubtype="21" fill="hold" nodeType="after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barn(inVertical)">
                                      <p:cBhvr>
                                        <p:cTn id="17" dur="500"/>
                                        <p:tgtEl>
                                          <p:spTgt spid="164"/>
                                        </p:tgtEl>
                                      </p:cBhvr>
                                    </p:animEffect>
                                  </p:childTnLst>
                                </p:cTn>
                              </p:par>
                            </p:childTnLst>
                          </p:cTn>
                        </p:par>
                        <p:par>
                          <p:cTn id="18" fill="hold">
                            <p:stCondLst>
                              <p:cond delay="115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309F12F1-5E71-4FF6-867B-703428D99D53}"/>
              </a:ext>
            </a:extLst>
          </p:cNvPr>
          <p:cNvGrpSpPr/>
          <p:nvPr/>
        </p:nvGrpSpPr>
        <p:grpSpPr>
          <a:xfrm>
            <a:off x="1690640" y="943399"/>
            <a:ext cx="3997770" cy="791052"/>
            <a:chOff x="824072" y="1564267"/>
            <a:chExt cx="3997770" cy="791052"/>
          </a:xfrm>
        </p:grpSpPr>
        <p:sp>
          <p:nvSpPr>
            <p:cNvPr id="13" name="矩形: 圆角 12">
              <a:extLst>
                <a:ext uri="{FF2B5EF4-FFF2-40B4-BE49-F238E27FC236}">
                  <a16:creationId xmlns:a16="http://schemas.microsoft.com/office/drawing/2014/main" xmlns="" id="{F781A604-07D9-41B0-98C4-01B7AE05F2A7}"/>
                </a:ext>
              </a:extLst>
            </p:cNvPr>
            <p:cNvSpPr/>
            <p:nvPr/>
          </p:nvSpPr>
          <p:spPr>
            <a:xfrm>
              <a:off x="824072" y="1740416"/>
              <a:ext cx="3997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D61DDA27-0050-4F1C-9238-2C5E8662E184}"/>
                </a:ext>
              </a:extLst>
            </p:cNvPr>
            <p:cNvSpPr/>
            <p:nvPr/>
          </p:nvSpPr>
          <p:spPr>
            <a:xfrm>
              <a:off x="1701522" y="1866191"/>
              <a:ext cx="305724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脆弱性水印的特征</a:t>
              </a:r>
            </a:p>
          </p:txBody>
        </p:sp>
        <p:pic>
          <p:nvPicPr>
            <p:cNvPr id="15" name="图片 14">
              <a:extLst>
                <a:ext uri="{FF2B5EF4-FFF2-40B4-BE49-F238E27FC236}">
                  <a16:creationId xmlns:a16="http://schemas.microsoft.com/office/drawing/2014/main" xmlns="" id="{55148C6F-1588-4B33-AF7E-881CEA8EAE1B}"/>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6" name="组合 15">
            <a:extLst>
              <a:ext uri="{FF2B5EF4-FFF2-40B4-BE49-F238E27FC236}">
                <a16:creationId xmlns:a16="http://schemas.microsoft.com/office/drawing/2014/main" xmlns="" id="{74D61FC0-A8A7-4F7D-AD57-0B3CF11706BF}"/>
              </a:ext>
            </a:extLst>
          </p:cNvPr>
          <p:cNvGrpSpPr/>
          <p:nvPr/>
        </p:nvGrpSpPr>
        <p:grpSpPr>
          <a:xfrm>
            <a:off x="2286151" y="2465330"/>
            <a:ext cx="2533499" cy="554008"/>
            <a:chOff x="1962782" y="3317604"/>
            <a:chExt cx="3102391" cy="554008"/>
          </a:xfrm>
        </p:grpSpPr>
        <p:sp>
          <p:nvSpPr>
            <p:cNvPr id="17" name="矩形: 圆角 16">
              <a:extLst>
                <a:ext uri="{FF2B5EF4-FFF2-40B4-BE49-F238E27FC236}">
                  <a16:creationId xmlns:a16="http://schemas.microsoft.com/office/drawing/2014/main" xmlns="" id="{2C1CC8C1-E593-4F79-9406-42C276F3A155}"/>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228994B-FE29-45F6-9092-69B728C1ACC0}"/>
                </a:ext>
              </a:extLst>
            </p:cNvPr>
            <p:cNvSpPr/>
            <p:nvPr/>
          </p:nvSpPr>
          <p:spPr>
            <a:xfrm>
              <a:off x="2096236" y="3384550"/>
              <a:ext cx="2968937" cy="461665"/>
            </a:xfrm>
            <a:prstGeom prst="rect">
              <a:avLst/>
            </a:prstGeom>
          </p:spPr>
          <p:txBody>
            <a:bodyPr wrap="square">
              <a:spAutoFit/>
            </a:bodyPr>
            <a:lstStyle/>
            <a:p>
              <a:pPr algn="ctr" fontAlgn="base">
                <a:spcAft>
                  <a:spcPct val="0"/>
                </a:spcAft>
                <a:defRPr/>
              </a:pPr>
              <a:r>
                <a:rPr lang="zh-CN" altLang="en-US" sz="2400" dirty="0">
                  <a:latin typeface="+mn-ea"/>
                </a:rPr>
                <a:t>检测篡改</a:t>
              </a:r>
            </a:p>
          </p:txBody>
        </p:sp>
      </p:grpSp>
      <p:sp>
        <p:nvSpPr>
          <p:cNvPr id="19" name="矩形 18">
            <a:extLst>
              <a:ext uri="{FF2B5EF4-FFF2-40B4-BE49-F238E27FC236}">
                <a16:creationId xmlns:a16="http://schemas.microsoft.com/office/drawing/2014/main" xmlns="" id="{C803E756-8779-42E8-B392-09162D75393C}"/>
              </a:ext>
            </a:extLst>
          </p:cNvPr>
          <p:cNvSpPr/>
          <p:nvPr/>
        </p:nvSpPr>
        <p:spPr>
          <a:xfrm>
            <a:off x="2419605" y="3141271"/>
            <a:ext cx="7753095" cy="830997"/>
          </a:xfrm>
          <a:prstGeom prst="rect">
            <a:avLst/>
          </a:prstGeom>
        </p:spPr>
        <p:txBody>
          <a:bodyPr wrap="square">
            <a:spAutoFit/>
          </a:bodyPr>
          <a:lstStyle/>
          <a:p>
            <a:r>
              <a:rPr lang="zh-CN" altLang="en-US" sz="2400" dirty="0">
                <a:solidFill>
                  <a:schemeClr val="tx1">
                    <a:lumMod val="85000"/>
                    <a:lumOff val="15000"/>
                  </a:schemeClr>
                </a:solidFill>
                <a:latin typeface="+mn-ea"/>
                <a:cs typeface="+mn-ea"/>
                <a:sym typeface="+mn-lt"/>
              </a:rPr>
              <a:t>         理想情况是能够</a:t>
            </a:r>
            <a:r>
              <a:rPr lang="zh-CN" altLang="en-US" sz="2400" dirty="0" smtClean="0">
                <a:solidFill>
                  <a:schemeClr val="tx1">
                    <a:lumMod val="85000"/>
                    <a:lumOff val="15000"/>
                  </a:schemeClr>
                </a:solidFill>
                <a:latin typeface="+mn-ea"/>
                <a:cs typeface="+mn-ea"/>
                <a:sym typeface="+mn-lt"/>
              </a:rPr>
              <a:t>提供破坏</a:t>
            </a:r>
            <a:r>
              <a:rPr lang="zh-CN" altLang="en-US" sz="2400" dirty="0">
                <a:solidFill>
                  <a:schemeClr val="tx1">
                    <a:lumMod val="85000"/>
                    <a:lumOff val="15000"/>
                  </a:schemeClr>
                </a:solidFill>
                <a:latin typeface="+mn-ea"/>
                <a:cs typeface="+mn-ea"/>
                <a:sym typeface="+mn-lt"/>
              </a:rPr>
              <a:t>量的多少及</a:t>
            </a:r>
            <a:r>
              <a:rPr lang="zh-CN" altLang="en-US" sz="2400" dirty="0" smtClean="0">
                <a:solidFill>
                  <a:schemeClr val="tx1">
                    <a:lumMod val="85000"/>
                    <a:lumOff val="15000"/>
                  </a:schemeClr>
                </a:solidFill>
                <a:latin typeface="+mn-ea"/>
                <a:cs typeface="+mn-ea"/>
                <a:sym typeface="+mn-lt"/>
              </a:rPr>
              <a:t>修改的位置</a:t>
            </a:r>
            <a:r>
              <a:rPr lang="zh-CN" altLang="en-US" sz="2400" dirty="0">
                <a:solidFill>
                  <a:schemeClr val="tx1">
                    <a:lumMod val="85000"/>
                    <a:lumOff val="15000"/>
                  </a:schemeClr>
                </a:solidFill>
                <a:latin typeface="+mn-ea"/>
                <a:cs typeface="+mn-ea"/>
                <a:sym typeface="+mn-lt"/>
              </a:rPr>
              <a:t>，甚至能够分析篡改的类型，并能对篡改的内容进行恢复。</a:t>
            </a:r>
          </a:p>
        </p:txBody>
      </p:sp>
      <p:grpSp>
        <p:nvGrpSpPr>
          <p:cNvPr id="20" name="组合 19">
            <a:extLst>
              <a:ext uri="{FF2B5EF4-FFF2-40B4-BE49-F238E27FC236}">
                <a16:creationId xmlns:a16="http://schemas.microsoft.com/office/drawing/2014/main" xmlns="" id="{A492CB2A-EA53-401E-A543-285FFCA3BA3E}"/>
              </a:ext>
            </a:extLst>
          </p:cNvPr>
          <p:cNvGrpSpPr/>
          <p:nvPr/>
        </p:nvGrpSpPr>
        <p:grpSpPr>
          <a:xfrm>
            <a:off x="2286151" y="4027206"/>
            <a:ext cx="2533499" cy="554008"/>
            <a:chOff x="1962782" y="3317604"/>
            <a:chExt cx="3102391" cy="554008"/>
          </a:xfrm>
        </p:grpSpPr>
        <p:sp>
          <p:nvSpPr>
            <p:cNvPr id="21" name="矩形: 圆角 20">
              <a:extLst>
                <a:ext uri="{FF2B5EF4-FFF2-40B4-BE49-F238E27FC236}">
                  <a16:creationId xmlns:a16="http://schemas.microsoft.com/office/drawing/2014/main" xmlns="" id="{8C4FA2A9-2333-4068-BA76-B2EB2880A830}"/>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5EB9F419-2502-41EC-908B-0F66F4872B19}"/>
                </a:ext>
              </a:extLst>
            </p:cNvPr>
            <p:cNvSpPr/>
            <p:nvPr/>
          </p:nvSpPr>
          <p:spPr>
            <a:xfrm>
              <a:off x="2096236" y="3384550"/>
              <a:ext cx="2968937" cy="461665"/>
            </a:xfrm>
            <a:prstGeom prst="rect">
              <a:avLst/>
            </a:prstGeom>
          </p:spPr>
          <p:txBody>
            <a:bodyPr wrap="square">
              <a:spAutoFit/>
            </a:bodyPr>
            <a:lstStyle/>
            <a:p>
              <a:pPr algn="ctr" fontAlgn="base">
                <a:spcAft>
                  <a:spcPct val="0"/>
                </a:spcAft>
                <a:defRPr/>
              </a:pPr>
              <a:r>
                <a:rPr lang="zh-CN" altLang="en-US" sz="2400" dirty="0">
                  <a:latin typeface="+mn-ea"/>
                </a:rPr>
                <a:t>稳健性与脆弱性 </a:t>
              </a:r>
            </a:p>
          </p:txBody>
        </p:sp>
      </p:grpSp>
      <p:sp>
        <p:nvSpPr>
          <p:cNvPr id="23" name="矩形 22">
            <a:extLst>
              <a:ext uri="{FF2B5EF4-FFF2-40B4-BE49-F238E27FC236}">
                <a16:creationId xmlns:a16="http://schemas.microsoft.com/office/drawing/2014/main" xmlns="" id="{2429221C-C718-4AC4-A3A2-A9F75BFA9D34}"/>
              </a:ext>
            </a:extLst>
          </p:cNvPr>
          <p:cNvSpPr/>
          <p:nvPr/>
        </p:nvSpPr>
        <p:spPr>
          <a:xfrm>
            <a:off x="2894071" y="4703147"/>
            <a:ext cx="7753095" cy="461665"/>
          </a:xfrm>
          <a:prstGeom prst="rect">
            <a:avLst/>
          </a:prstGeom>
        </p:spPr>
        <p:txBody>
          <a:bodyPr wrap="square">
            <a:spAutoFit/>
          </a:bodyPr>
          <a:lstStyle/>
          <a:p>
            <a:r>
              <a:rPr lang="zh-CN" altLang="en-US" sz="2400" dirty="0">
                <a:solidFill>
                  <a:schemeClr val="tx1">
                    <a:lumMod val="85000"/>
                    <a:lumOff val="15000"/>
                  </a:schemeClr>
                </a:solidFill>
                <a:latin typeface="+mn-ea"/>
                <a:cs typeface="+mn-ea"/>
                <a:sym typeface="+mn-lt"/>
              </a:rPr>
              <a:t>水印是在满足一定稳健性条件下的脆弱（脆弱与半脆弱）</a:t>
            </a:r>
          </a:p>
        </p:txBody>
      </p:sp>
      <p:grpSp>
        <p:nvGrpSpPr>
          <p:cNvPr id="25" name="组合 24">
            <a:extLst>
              <a:ext uri="{FF2B5EF4-FFF2-40B4-BE49-F238E27FC236}">
                <a16:creationId xmlns:a16="http://schemas.microsoft.com/office/drawing/2014/main" xmlns="" id="{33F8A732-297F-406A-9208-61DC9E09C53C}"/>
              </a:ext>
            </a:extLst>
          </p:cNvPr>
          <p:cNvGrpSpPr/>
          <p:nvPr/>
        </p:nvGrpSpPr>
        <p:grpSpPr>
          <a:xfrm>
            <a:off x="2286151" y="5164812"/>
            <a:ext cx="2533499" cy="554008"/>
            <a:chOff x="1962782" y="3317604"/>
            <a:chExt cx="3102391" cy="554008"/>
          </a:xfrm>
        </p:grpSpPr>
        <p:sp>
          <p:nvSpPr>
            <p:cNvPr id="26" name="矩形: 圆角 25">
              <a:extLst>
                <a:ext uri="{FF2B5EF4-FFF2-40B4-BE49-F238E27FC236}">
                  <a16:creationId xmlns:a16="http://schemas.microsoft.com/office/drawing/2014/main" xmlns="" id="{C4AAD48F-6B43-4D69-9B22-9D3CCBD309E2}"/>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B78AE644-89DD-4E54-8888-685186120006}"/>
                </a:ext>
              </a:extLst>
            </p:cNvPr>
            <p:cNvSpPr/>
            <p:nvPr/>
          </p:nvSpPr>
          <p:spPr>
            <a:xfrm>
              <a:off x="2096236" y="3384550"/>
              <a:ext cx="2968937" cy="461665"/>
            </a:xfrm>
            <a:prstGeom prst="rect">
              <a:avLst/>
            </a:prstGeom>
          </p:spPr>
          <p:txBody>
            <a:bodyPr wrap="square">
              <a:spAutoFit/>
            </a:bodyPr>
            <a:lstStyle/>
            <a:p>
              <a:pPr algn="ctr" fontAlgn="base">
                <a:spcAft>
                  <a:spcPct val="0"/>
                </a:spcAft>
                <a:defRPr/>
              </a:pPr>
              <a:r>
                <a:rPr lang="zh-CN" altLang="en-US" sz="2400" dirty="0">
                  <a:latin typeface="+mn-ea"/>
                </a:rPr>
                <a:t>不可感知性</a:t>
              </a:r>
            </a:p>
          </p:txBody>
        </p:sp>
      </p:grpSp>
      <p:grpSp>
        <p:nvGrpSpPr>
          <p:cNvPr id="28" name="组合 27">
            <a:extLst>
              <a:ext uri="{FF2B5EF4-FFF2-40B4-BE49-F238E27FC236}">
                <a16:creationId xmlns:a16="http://schemas.microsoft.com/office/drawing/2014/main" xmlns="" id="{E1205E06-016D-4A8F-8AF9-06FA94FFE7D3}"/>
              </a:ext>
            </a:extLst>
          </p:cNvPr>
          <p:cNvGrpSpPr/>
          <p:nvPr/>
        </p:nvGrpSpPr>
        <p:grpSpPr>
          <a:xfrm>
            <a:off x="2286151" y="5956470"/>
            <a:ext cx="2533499" cy="554008"/>
            <a:chOff x="1962782" y="3317604"/>
            <a:chExt cx="3102391" cy="554008"/>
          </a:xfrm>
        </p:grpSpPr>
        <p:sp>
          <p:nvSpPr>
            <p:cNvPr id="29" name="矩形: 圆角 28">
              <a:extLst>
                <a:ext uri="{FF2B5EF4-FFF2-40B4-BE49-F238E27FC236}">
                  <a16:creationId xmlns:a16="http://schemas.microsoft.com/office/drawing/2014/main" xmlns="" id="{ED7EB0D1-6393-4E15-82F0-7D8CD3F95CD9}"/>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FD9884D-7DBF-48F8-8D84-03FC2EE82D37}"/>
                </a:ext>
              </a:extLst>
            </p:cNvPr>
            <p:cNvSpPr/>
            <p:nvPr/>
          </p:nvSpPr>
          <p:spPr>
            <a:xfrm>
              <a:off x="2096236" y="3384550"/>
              <a:ext cx="2968937" cy="461665"/>
            </a:xfrm>
            <a:prstGeom prst="rect">
              <a:avLst/>
            </a:prstGeom>
          </p:spPr>
          <p:txBody>
            <a:bodyPr wrap="square">
              <a:spAutoFit/>
            </a:bodyPr>
            <a:lstStyle/>
            <a:p>
              <a:pPr algn="ctr" fontAlgn="base">
                <a:spcAft>
                  <a:spcPct val="0"/>
                </a:spcAft>
                <a:defRPr/>
              </a:pPr>
              <a:r>
                <a:rPr lang="zh-CN" altLang="en-US" sz="2400" dirty="0">
                  <a:latin typeface="+mn-ea"/>
                </a:rPr>
                <a:t>可靠性</a:t>
              </a:r>
            </a:p>
          </p:txBody>
        </p:sp>
      </p:grpSp>
    </p:spTree>
    <p:extLst>
      <p:ext uri="{BB962C8B-B14F-4D97-AF65-F5344CB8AC3E}">
        <p14:creationId xmlns:p14="http://schemas.microsoft.com/office/powerpoint/2010/main" val="11749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BCF7DB71-F0E0-4ACD-AB59-6A6C8BC1CE0D}"/>
              </a:ext>
            </a:extLst>
          </p:cNvPr>
          <p:cNvGrpSpPr/>
          <p:nvPr/>
        </p:nvGrpSpPr>
        <p:grpSpPr>
          <a:xfrm>
            <a:off x="1810636" y="1008672"/>
            <a:ext cx="3997770" cy="791052"/>
            <a:chOff x="824072" y="1564267"/>
            <a:chExt cx="3997770" cy="791052"/>
          </a:xfrm>
        </p:grpSpPr>
        <p:sp>
          <p:nvSpPr>
            <p:cNvPr id="8" name="矩形: 圆角 7">
              <a:extLst>
                <a:ext uri="{FF2B5EF4-FFF2-40B4-BE49-F238E27FC236}">
                  <a16:creationId xmlns:a16="http://schemas.microsoft.com/office/drawing/2014/main" xmlns="" id="{C6F33EF3-F3B6-4A9F-B2CF-6B64BA82E302}"/>
                </a:ext>
              </a:extLst>
            </p:cNvPr>
            <p:cNvSpPr/>
            <p:nvPr/>
          </p:nvSpPr>
          <p:spPr>
            <a:xfrm>
              <a:off x="824072" y="1740416"/>
              <a:ext cx="3997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D71373CE-1DF2-48F6-B746-294D5A339A73}"/>
                </a:ext>
              </a:extLst>
            </p:cNvPr>
            <p:cNvSpPr/>
            <p:nvPr/>
          </p:nvSpPr>
          <p:spPr>
            <a:xfrm>
              <a:off x="1701522" y="1866191"/>
              <a:ext cx="305724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脆弱性水印的分类</a:t>
              </a:r>
            </a:p>
          </p:txBody>
        </p:sp>
        <p:pic>
          <p:nvPicPr>
            <p:cNvPr id="10" name="图片 9">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1" name="组合 10">
            <a:extLst>
              <a:ext uri="{FF2B5EF4-FFF2-40B4-BE49-F238E27FC236}">
                <a16:creationId xmlns:a16="http://schemas.microsoft.com/office/drawing/2014/main" xmlns="" id="{7C2F98E7-543D-424A-8171-2C413E5B45FC}"/>
              </a:ext>
            </a:extLst>
          </p:cNvPr>
          <p:cNvGrpSpPr/>
          <p:nvPr/>
        </p:nvGrpSpPr>
        <p:grpSpPr>
          <a:xfrm>
            <a:off x="1654223" y="3454438"/>
            <a:ext cx="4154183" cy="1610098"/>
            <a:chOff x="1076853" y="5080315"/>
            <a:chExt cx="5054600" cy="1959087"/>
          </a:xfrm>
        </p:grpSpPr>
        <p:cxnSp>
          <p:nvCxnSpPr>
            <p:cNvPr id="12" name="直接连接符 11">
              <a:extLst>
                <a:ext uri="{FF2B5EF4-FFF2-40B4-BE49-F238E27FC236}">
                  <a16:creationId xmlns:a16="http://schemas.microsoft.com/office/drawing/2014/main" xmlns="" id="{83CC643F-94CD-4DE1-8DA4-B3F59994434C}"/>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370CC279-D896-4DCD-B224-723ECD4E0590}"/>
                </a:ext>
              </a:extLst>
            </p:cNvPr>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4" name="矩形 13">
            <a:extLst>
              <a:ext uri="{FF2B5EF4-FFF2-40B4-BE49-F238E27FC236}">
                <a16:creationId xmlns:a16="http://schemas.microsoft.com/office/drawing/2014/main" xmlns="" id="{F85D7670-3136-4857-AA58-108C4392CC05}"/>
              </a:ext>
            </a:extLst>
          </p:cNvPr>
          <p:cNvSpPr/>
          <p:nvPr/>
        </p:nvSpPr>
        <p:spPr>
          <a:xfrm>
            <a:off x="1706687" y="3610103"/>
            <a:ext cx="4325451" cy="1421928"/>
          </a:xfrm>
          <a:prstGeom prst="rect">
            <a:avLst/>
          </a:prstGeom>
        </p:spPr>
        <p:txBody>
          <a:bodyPr wrap="square">
            <a:spAutoFit/>
          </a:bodyPr>
          <a:lstStyle/>
          <a:p>
            <a:pPr fontAlgn="base">
              <a:lnSpc>
                <a:spcPct val="120000"/>
              </a:lnSpc>
              <a:spcAft>
                <a:spcPct val="0"/>
              </a:spcAft>
              <a:defRPr/>
            </a:pPr>
            <a:r>
              <a:rPr lang="zh-CN" altLang="en-US" sz="2400" dirty="0">
                <a:latin typeface="+mn-ea"/>
              </a:rPr>
              <a:t>水印能够检测出任何</a:t>
            </a:r>
            <a:r>
              <a:rPr lang="zh-CN" altLang="en-US" sz="2400" dirty="0" smtClean="0">
                <a:latin typeface="+mn-ea"/>
              </a:rPr>
              <a:t>对图像像素</a:t>
            </a:r>
            <a:r>
              <a:rPr lang="zh-CN" altLang="en-US" sz="2400" dirty="0">
                <a:latin typeface="+mn-ea"/>
              </a:rPr>
              <a:t>值进行改变的操作或</a:t>
            </a:r>
            <a:r>
              <a:rPr lang="zh-CN" altLang="en-US" sz="2400" dirty="0" smtClean="0">
                <a:latin typeface="+mn-ea"/>
              </a:rPr>
              <a:t>对图像完整性</a:t>
            </a:r>
            <a:r>
              <a:rPr lang="zh-CN" altLang="en-US" sz="2400" dirty="0">
                <a:latin typeface="+mn-ea"/>
              </a:rPr>
              <a:t>的破坏。</a:t>
            </a:r>
          </a:p>
        </p:txBody>
      </p:sp>
      <p:grpSp>
        <p:nvGrpSpPr>
          <p:cNvPr id="15" name="组合 14">
            <a:extLst>
              <a:ext uri="{FF2B5EF4-FFF2-40B4-BE49-F238E27FC236}">
                <a16:creationId xmlns:a16="http://schemas.microsoft.com/office/drawing/2014/main" xmlns="" id="{E02728CA-08B5-4AF1-9D31-A0C6D1F1E1DE}"/>
              </a:ext>
            </a:extLst>
          </p:cNvPr>
          <p:cNvGrpSpPr/>
          <p:nvPr/>
        </p:nvGrpSpPr>
        <p:grpSpPr>
          <a:xfrm>
            <a:off x="6383596" y="3454438"/>
            <a:ext cx="4154183" cy="1610098"/>
            <a:chOff x="1076853" y="5080315"/>
            <a:chExt cx="5054600" cy="1959087"/>
          </a:xfrm>
        </p:grpSpPr>
        <p:cxnSp>
          <p:nvCxnSpPr>
            <p:cNvPr id="16" name="直接连接符 15">
              <a:extLst>
                <a:ext uri="{FF2B5EF4-FFF2-40B4-BE49-F238E27FC236}">
                  <a16:creationId xmlns:a16="http://schemas.microsoft.com/office/drawing/2014/main" xmlns="" id="{E288564C-7455-434F-A161-0F805AA3DAFC}"/>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xmlns="" id="{6A4EC5DB-B6C6-4C2F-9E7F-A46E91C3DCF9}"/>
                </a:ext>
              </a:extLst>
            </p:cNvPr>
            <p:cNvSpPr/>
            <p:nvPr/>
          </p:nvSpPr>
          <p:spPr>
            <a:xfrm>
              <a:off x="1076853" y="5228959"/>
              <a:ext cx="5054600" cy="181044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 name="矩形 17">
            <a:extLst>
              <a:ext uri="{FF2B5EF4-FFF2-40B4-BE49-F238E27FC236}">
                <a16:creationId xmlns:a16="http://schemas.microsoft.com/office/drawing/2014/main" xmlns="" id="{556618B6-A414-4951-97AB-BFD71906BEEE}"/>
              </a:ext>
            </a:extLst>
          </p:cNvPr>
          <p:cNvSpPr/>
          <p:nvPr/>
        </p:nvSpPr>
        <p:spPr>
          <a:xfrm>
            <a:off x="6607328" y="3605438"/>
            <a:ext cx="3877985" cy="1421928"/>
          </a:xfrm>
          <a:prstGeom prst="rect">
            <a:avLst/>
          </a:prstGeom>
        </p:spPr>
        <p:txBody>
          <a:bodyPr wrap="square">
            <a:spAutoFit/>
          </a:bodyPr>
          <a:lstStyle/>
          <a:p>
            <a:pPr fontAlgn="base">
              <a:lnSpc>
                <a:spcPct val="120000"/>
              </a:lnSpc>
              <a:spcAft>
                <a:spcPct val="0"/>
              </a:spcAft>
              <a:defRPr/>
            </a:pPr>
            <a:r>
              <a:rPr lang="zh-CN" altLang="en-US" sz="2400" dirty="0">
                <a:latin typeface="+mn-ea"/>
              </a:rPr>
              <a:t>水印能够</a:t>
            </a:r>
            <a:r>
              <a:rPr lang="zh-CN" altLang="en-US" sz="2400" dirty="0" smtClean="0">
                <a:latin typeface="+mn-ea"/>
              </a:rPr>
              <a:t>允许图像有</a:t>
            </a:r>
            <a:r>
              <a:rPr lang="zh-CN" altLang="en-US" sz="2400" dirty="0">
                <a:latin typeface="+mn-ea"/>
              </a:rPr>
              <a:t>一定的改变，它是在一定程度上的完整性检验 。</a:t>
            </a:r>
          </a:p>
        </p:txBody>
      </p:sp>
      <p:sp>
        <p:nvSpPr>
          <p:cNvPr id="19" name="矩形 18">
            <a:extLst>
              <a:ext uri="{FF2B5EF4-FFF2-40B4-BE49-F238E27FC236}">
                <a16:creationId xmlns:a16="http://schemas.microsoft.com/office/drawing/2014/main" xmlns="" id="{EE41C7B0-9C4D-46D1-9DFA-69D826D46C7C}"/>
              </a:ext>
            </a:extLst>
          </p:cNvPr>
          <p:cNvSpPr/>
          <p:nvPr/>
        </p:nvSpPr>
        <p:spPr>
          <a:xfrm>
            <a:off x="2496013" y="2936557"/>
            <a:ext cx="2518638" cy="492443"/>
          </a:xfrm>
          <a:prstGeom prst="rect">
            <a:avLst/>
          </a:prstGeom>
        </p:spPr>
        <p:txBody>
          <a:bodyPr wrap="none">
            <a:spAutoFit/>
          </a:bodyPr>
          <a:lstStyle/>
          <a:p>
            <a:r>
              <a:rPr lang="zh-CN" altLang="en-US" sz="2600" dirty="0">
                <a:latin typeface="思源黑体 CN Medium" panose="020B0600000000000000" pitchFamily="34" charset="-122"/>
                <a:ea typeface="思源黑体 CN Medium" panose="020B0600000000000000" pitchFamily="34" charset="-122"/>
              </a:rPr>
              <a:t>完全脆弱性水印</a:t>
            </a:r>
          </a:p>
        </p:txBody>
      </p:sp>
      <p:sp>
        <p:nvSpPr>
          <p:cNvPr id="20" name="矩形 19">
            <a:extLst>
              <a:ext uri="{FF2B5EF4-FFF2-40B4-BE49-F238E27FC236}">
                <a16:creationId xmlns:a16="http://schemas.microsoft.com/office/drawing/2014/main" xmlns="" id="{5B63B2CC-1B33-4A52-BC57-CAA7F9D8D839}"/>
              </a:ext>
            </a:extLst>
          </p:cNvPr>
          <p:cNvSpPr/>
          <p:nvPr/>
        </p:nvSpPr>
        <p:spPr>
          <a:xfrm>
            <a:off x="7534792" y="2936557"/>
            <a:ext cx="1851789" cy="492443"/>
          </a:xfrm>
          <a:prstGeom prst="rect">
            <a:avLst/>
          </a:prstGeom>
        </p:spPr>
        <p:txBody>
          <a:bodyPr wrap="none">
            <a:spAutoFit/>
          </a:bodyPr>
          <a:lstStyle/>
          <a:p>
            <a:r>
              <a:rPr lang="zh-CN" altLang="en-US" sz="2600" dirty="0">
                <a:latin typeface="思源黑体 CN Medium" panose="020B0600000000000000" pitchFamily="34" charset="-122"/>
                <a:ea typeface="思源黑体 CN Medium" panose="020B0600000000000000" pitchFamily="34" charset="-122"/>
              </a:rPr>
              <a:t>半脆弱水印</a:t>
            </a:r>
          </a:p>
        </p:txBody>
      </p:sp>
    </p:spTree>
    <p:extLst>
      <p:ext uri="{BB962C8B-B14F-4D97-AF65-F5344CB8AC3E}">
        <p14:creationId xmlns:p14="http://schemas.microsoft.com/office/powerpoint/2010/main" val="12092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7"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ppt_h/2"/>
                                          </p:val>
                                        </p:tav>
                                        <p:tav tm="100000">
                                          <p:val>
                                            <p:strVal val="#ppt_y"/>
                                          </p:val>
                                        </p:tav>
                                      </p:tavLst>
                                    </p:anim>
                                    <p:anim calcmode="lin" valueType="num">
                                      <p:cBhvr>
                                        <p:cTn id="13" dur="500" fill="hold"/>
                                        <p:tgtEl>
                                          <p:spTgt spid="11"/>
                                        </p:tgtEl>
                                        <p:attrNameLst>
                                          <p:attrName>ppt_w</p:attrName>
                                        </p:attrNameLst>
                                      </p:cBhvr>
                                      <p:tavLst>
                                        <p:tav tm="0">
                                          <p:val>
                                            <p:strVal val="#ppt_w"/>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650"/>
                                        <p:tgtEl>
                                          <p:spTgt spid="14"/>
                                        </p:tgtEl>
                                      </p:cBhvr>
                                    </p:animEffect>
                                  </p:childTnLst>
                                </p:cTn>
                              </p:par>
                            </p:childTnLst>
                          </p:cTn>
                        </p:par>
                        <p:par>
                          <p:cTn id="18" fill="hold">
                            <p:stCondLst>
                              <p:cond delay="1150"/>
                            </p:stCondLst>
                            <p:childTnLst>
                              <p:par>
                                <p:cTn id="19" presetID="10" presetClass="entr" presetSubtype="0" fill="hold" grpId="0" nodeType="after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ppt_h/2"/>
                                          </p:val>
                                        </p:tav>
                                        <p:tav tm="100000">
                                          <p:val>
                                            <p:strVal val="#ppt_y"/>
                                          </p:val>
                                        </p:tav>
                                      </p:tavLst>
                                    </p:anim>
                                    <p:anim calcmode="lin" valueType="num">
                                      <p:cBhvr>
                                        <p:cTn id="28" dur="500" fill="hold"/>
                                        <p:tgtEl>
                                          <p:spTgt spid="15"/>
                                        </p:tgtEl>
                                        <p:attrNameLst>
                                          <p:attrName>ppt_w</p:attrName>
                                        </p:attrNameLst>
                                      </p:cBhvr>
                                      <p:tavLst>
                                        <p:tav tm="0">
                                          <p:val>
                                            <p:strVal val="#ppt_w"/>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650"/>
                                        <p:tgtEl>
                                          <p:spTgt spid="18"/>
                                        </p:tgtEl>
                                      </p:cBhvr>
                                    </p:animEffect>
                                  </p:childTnLst>
                                </p:cTn>
                              </p:par>
                            </p:childTnLst>
                          </p:cTn>
                        </p:par>
                        <p:par>
                          <p:cTn id="33" fill="hold">
                            <p:stCondLst>
                              <p:cond delay="650"/>
                            </p:stCondLst>
                            <p:childTnLst>
                              <p:par>
                                <p:cTn id="34" presetID="10" presetClass="entr" presetSubtype="0" fill="hold" grpId="0" nodeType="after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animEffect transition="in" filter="fade">
                                      <p:cBhvr>
                                        <p:cTn id="3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build="p"/>
      <p:bldP spid="2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BCF7DB71-F0E0-4ACD-AB59-6A6C8BC1CE0D}"/>
              </a:ext>
            </a:extLst>
          </p:cNvPr>
          <p:cNvGrpSpPr/>
          <p:nvPr/>
        </p:nvGrpSpPr>
        <p:grpSpPr>
          <a:xfrm>
            <a:off x="1810636" y="1005050"/>
            <a:ext cx="3997770" cy="791052"/>
            <a:chOff x="824072" y="1564267"/>
            <a:chExt cx="3997770" cy="791052"/>
          </a:xfrm>
        </p:grpSpPr>
        <p:sp>
          <p:nvSpPr>
            <p:cNvPr id="8" name="矩形: 圆角 7">
              <a:extLst>
                <a:ext uri="{FF2B5EF4-FFF2-40B4-BE49-F238E27FC236}">
                  <a16:creationId xmlns:a16="http://schemas.microsoft.com/office/drawing/2014/main" xmlns="" id="{C6F33EF3-F3B6-4A9F-B2CF-6B64BA82E302}"/>
                </a:ext>
              </a:extLst>
            </p:cNvPr>
            <p:cNvSpPr/>
            <p:nvPr/>
          </p:nvSpPr>
          <p:spPr>
            <a:xfrm>
              <a:off x="824072" y="1740416"/>
              <a:ext cx="3997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D71373CE-1DF2-48F6-B746-294D5A339A73}"/>
                </a:ext>
              </a:extLst>
            </p:cNvPr>
            <p:cNvSpPr/>
            <p:nvPr/>
          </p:nvSpPr>
          <p:spPr>
            <a:xfrm>
              <a:off x="1701522" y="1866191"/>
              <a:ext cx="305724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脆弱性水印的分类</a:t>
              </a:r>
            </a:p>
          </p:txBody>
        </p:sp>
        <p:pic>
          <p:nvPicPr>
            <p:cNvPr id="10" name="图片 9">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1" name="组合 10">
            <a:extLst>
              <a:ext uri="{FF2B5EF4-FFF2-40B4-BE49-F238E27FC236}">
                <a16:creationId xmlns:a16="http://schemas.microsoft.com/office/drawing/2014/main" xmlns="" id="{7C2F98E7-543D-424A-8171-2C413E5B45FC}"/>
              </a:ext>
            </a:extLst>
          </p:cNvPr>
          <p:cNvGrpSpPr/>
          <p:nvPr/>
        </p:nvGrpSpPr>
        <p:grpSpPr>
          <a:xfrm>
            <a:off x="1654223" y="3454438"/>
            <a:ext cx="4154183" cy="1610098"/>
            <a:chOff x="1076853" y="5080315"/>
            <a:chExt cx="5054600" cy="1959087"/>
          </a:xfrm>
        </p:grpSpPr>
        <p:cxnSp>
          <p:nvCxnSpPr>
            <p:cNvPr id="12" name="直接连接符 11">
              <a:extLst>
                <a:ext uri="{FF2B5EF4-FFF2-40B4-BE49-F238E27FC236}">
                  <a16:creationId xmlns:a16="http://schemas.microsoft.com/office/drawing/2014/main" xmlns="" id="{83CC643F-94CD-4DE1-8DA4-B3F59994434C}"/>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370CC279-D896-4DCD-B224-723ECD4E0590}"/>
                </a:ext>
              </a:extLst>
            </p:cNvPr>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4" name="矩形 13">
            <a:extLst>
              <a:ext uri="{FF2B5EF4-FFF2-40B4-BE49-F238E27FC236}">
                <a16:creationId xmlns:a16="http://schemas.microsoft.com/office/drawing/2014/main" xmlns="" id="{F85D7670-3136-4857-AA58-108C4392CC05}"/>
              </a:ext>
            </a:extLst>
          </p:cNvPr>
          <p:cNvSpPr/>
          <p:nvPr/>
        </p:nvSpPr>
        <p:spPr>
          <a:xfrm>
            <a:off x="1860742" y="3610103"/>
            <a:ext cx="3947664" cy="1421928"/>
          </a:xfrm>
          <a:prstGeom prst="rect">
            <a:avLst/>
          </a:prstGeom>
        </p:spPr>
        <p:txBody>
          <a:bodyPr wrap="square">
            <a:spAutoFit/>
          </a:bodyPr>
          <a:lstStyle/>
          <a:p>
            <a:pPr fontAlgn="base">
              <a:lnSpc>
                <a:spcPct val="120000"/>
              </a:lnSpc>
              <a:spcAft>
                <a:spcPct val="0"/>
              </a:spcAft>
              <a:defRPr/>
            </a:pPr>
            <a:r>
              <a:rPr lang="zh-CN" altLang="en-US" sz="2400" dirty="0">
                <a:latin typeface="+mn-ea"/>
              </a:rPr>
              <a:t>水印</a:t>
            </a:r>
            <a:r>
              <a:rPr lang="zh-CN" altLang="en-US" sz="2400" dirty="0" smtClean="0">
                <a:latin typeface="+mn-ea"/>
              </a:rPr>
              <a:t>对图像的</a:t>
            </a:r>
            <a:r>
              <a:rPr lang="zh-CN" altLang="en-US" sz="2400" dirty="0">
                <a:latin typeface="+mn-ea"/>
              </a:rPr>
              <a:t>主要特征进行真伪鉴别，即比前两类水印更加稳健。</a:t>
            </a:r>
          </a:p>
        </p:txBody>
      </p:sp>
      <p:grpSp>
        <p:nvGrpSpPr>
          <p:cNvPr id="15" name="组合 14">
            <a:extLst>
              <a:ext uri="{FF2B5EF4-FFF2-40B4-BE49-F238E27FC236}">
                <a16:creationId xmlns:a16="http://schemas.microsoft.com/office/drawing/2014/main" xmlns="" id="{E02728CA-08B5-4AF1-9D31-A0C6D1F1E1DE}"/>
              </a:ext>
            </a:extLst>
          </p:cNvPr>
          <p:cNvGrpSpPr/>
          <p:nvPr/>
        </p:nvGrpSpPr>
        <p:grpSpPr>
          <a:xfrm>
            <a:off x="6383596" y="3454438"/>
            <a:ext cx="4154183" cy="1610098"/>
            <a:chOff x="1076853" y="5080315"/>
            <a:chExt cx="5054600" cy="1959087"/>
          </a:xfrm>
        </p:grpSpPr>
        <p:cxnSp>
          <p:nvCxnSpPr>
            <p:cNvPr id="16" name="直接连接符 15">
              <a:extLst>
                <a:ext uri="{FF2B5EF4-FFF2-40B4-BE49-F238E27FC236}">
                  <a16:creationId xmlns:a16="http://schemas.microsoft.com/office/drawing/2014/main" xmlns="" id="{E288564C-7455-434F-A161-0F805AA3DAFC}"/>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xmlns="" id="{6A4EC5DB-B6C6-4C2F-9E7F-A46E91C3DCF9}"/>
                </a:ext>
              </a:extLst>
            </p:cNvPr>
            <p:cNvSpPr/>
            <p:nvPr/>
          </p:nvSpPr>
          <p:spPr>
            <a:xfrm>
              <a:off x="1076853" y="5228959"/>
              <a:ext cx="5054600" cy="181044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 name="矩形 17">
            <a:extLst>
              <a:ext uri="{FF2B5EF4-FFF2-40B4-BE49-F238E27FC236}">
                <a16:creationId xmlns:a16="http://schemas.microsoft.com/office/drawing/2014/main" xmlns="" id="{556618B6-A414-4951-97AB-BFD71906BEEE}"/>
              </a:ext>
            </a:extLst>
          </p:cNvPr>
          <p:cNvSpPr/>
          <p:nvPr/>
        </p:nvSpPr>
        <p:spPr>
          <a:xfrm>
            <a:off x="6383596" y="3605438"/>
            <a:ext cx="4154183" cy="1421928"/>
          </a:xfrm>
          <a:prstGeom prst="rect">
            <a:avLst/>
          </a:prstGeom>
        </p:spPr>
        <p:txBody>
          <a:bodyPr wrap="square">
            <a:spAutoFit/>
          </a:bodyPr>
          <a:lstStyle/>
          <a:p>
            <a:pPr fontAlgn="base">
              <a:lnSpc>
                <a:spcPct val="120000"/>
              </a:lnSpc>
              <a:spcAft>
                <a:spcPct val="0"/>
              </a:spcAft>
              <a:defRPr/>
            </a:pPr>
            <a:r>
              <a:rPr lang="zh-CN" altLang="en-US" sz="2400" dirty="0" smtClean="0">
                <a:latin typeface="+mn-ea"/>
              </a:rPr>
              <a:t>把图像本身</a:t>
            </a:r>
            <a:r>
              <a:rPr lang="zh-CN" altLang="en-US" sz="2400" dirty="0">
                <a:latin typeface="+mn-ea"/>
              </a:rPr>
              <a:t>作为水印加入，不仅可以</a:t>
            </a:r>
            <a:r>
              <a:rPr lang="zh-CN" altLang="en-US" sz="2400" dirty="0" smtClean="0">
                <a:latin typeface="+mn-ea"/>
              </a:rPr>
              <a:t>鉴别图像的</a:t>
            </a:r>
            <a:r>
              <a:rPr lang="zh-CN" altLang="en-US" sz="2400" dirty="0">
                <a:latin typeface="+mn-ea"/>
              </a:rPr>
              <a:t>内容，还可以部分恢复被修改的区域。</a:t>
            </a:r>
          </a:p>
        </p:txBody>
      </p:sp>
      <p:sp>
        <p:nvSpPr>
          <p:cNvPr id="19" name="矩形 18">
            <a:extLst>
              <a:ext uri="{FF2B5EF4-FFF2-40B4-BE49-F238E27FC236}">
                <a16:creationId xmlns:a16="http://schemas.microsoft.com/office/drawing/2014/main" xmlns="" id="{EE41C7B0-9C4D-46D1-9DFA-69D826D46C7C}"/>
              </a:ext>
            </a:extLst>
          </p:cNvPr>
          <p:cNvSpPr/>
          <p:nvPr/>
        </p:nvSpPr>
        <p:spPr>
          <a:xfrm>
            <a:off x="2305282" y="2936557"/>
            <a:ext cx="2852063" cy="492443"/>
          </a:xfrm>
          <a:prstGeom prst="rect">
            <a:avLst/>
          </a:prstGeom>
        </p:spPr>
        <p:txBody>
          <a:bodyPr wrap="none">
            <a:spAutoFit/>
          </a:bodyPr>
          <a:lstStyle/>
          <a:p>
            <a:r>
              <a:rPr lang="zh-CN" altLang="en-US" sz="2600" dirty="0" smtClean="0">
                <a:latin typeface="思源黑体 CN Medium" panose="020B0600000000000000" pitchFamily="34" charset="-122"/>
                <a:ea typeface="思源黑体 CN Medium" panose="020B0600000000000000" pitchFamily="34" charset="-122"/>
              </a:rPr>
              <a:t>图像可视</a:t>
            </a:r>
            <a:r>
              <a:rPr lang="zh-CN" altLang="en-US" sz="2600" dirty="0">
                <a:latin typeface="思源黑体 CN Medium" panose="020B0600000000000000" pitchFamily="34" charset="-122"/>
                <a:ea typeface="思源黑体 CN Medium" panose="020B0600000000000000" pitchFamily="34" charset="-122"/>
              </a:rPr>
              <a:t>内容鉴别</a:t>
            </a:r>
          </a:p>
        </p:txBody>
      </p:sp>
      <p:sp>
        <p:nvSpPr>
          <p:cNvPr id="20" name="矩形 19">
            <a:extLst>
              <a:ext uri="{FF2B5EF4-FFF2-40B4-BE49-F238E27FC236}">
                <a16:creationId xmlns:a16="http://schemas.microsoft.com/office/drawing/2014/main" xmlns="" id="{5B63B2CC-1B33-4A52-BC57-CAA7F9D8D839}"/>
              </a:ext>
            </a:extLst>
          </p:cNvPr>
          <p:cNvSpPr/>
          <p:nvPr/>
        </p:nvSpPr>
        <p:spPr>
          <a:xfrm>
            <a:off x="7534792" y="2936557"/>
            <a:ext cx="1851789" cy="492443"/>
          </a:xfrm>
          <a:prstGeom prst="rect">
            <a:avLst/>
          </a:prstGeom>
        </p:spPr>
        <p:txBody>
          <a:bodyPr wrap="none">
            <a:spAutoFit/>
          </a:bodyPr>
          <a:lstStyle/>
          <a:p>
            <a:r>
              <a:rPr lang="zh-CN" altLang="en-US" sz="2600" dirty="0">
                <a:latin typeface="思源黑体 CN Medium" panose="020B0600000000000000" pitchFamily="34" charset="-122"/>
                <a:ea typeface="思源黑体 CN Medium" panose="020B0600000000000000" pitchFamily="34" charset="-122"/>
              </a:rPr>
              <a:t>自嵌入水印</a:t>
            </a:r>
          </a:p>
        </p:txBody>
      </p:sp>
    </p:spTree>
    <p:extLst>
      <p:ext uri="{BB962C8B-B14F-4D97-AF65-F5344CB8AC3E}">
        <p14:creationId xmlns:p14="http://schemas.microsoft.com/office/powerpoint/2010/main" val="326559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650"/>
                                        <p:tgtEl>
                                          <p:spTgt spid="14"/>
                                        </p:tgtEl>
                                      </p:cBhvr>
                                    </p:animEffect>
                                  </p:childTnLst>
                                </p:cTn>
                              </p:par>
                            </p:childTnLst>
                          </p:cTn>
                        </p:par>
                        <p:par>
                          <p:cTn id="14" fill="hold">
                            <p:stCondLst>
                              <p:cond delay="650"/>
                            </p:stCondLst>
                            <p:childTnLst>
                              <p:par>
                                <p:cTn id="15" presetID="10" presetClass="entr" presetSubtype="0" fill="hold" grpId="0" nodeType="after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ppt_h/2"/>
                                          </p:val>
                                        </p:tav>
                                        <p:tav tm="100000">
                                          <p:val>
                                            <p:strVal val="#ppt_y"/>
                                          </p:val>
                                        </p:tav>
                                      </p:tavLst>
                                    </p:anim>
                                    <p:anim calcmode="lin" valueType="num">
                                      <p:cBhvr>
                                        <p:cTn id="24" dur="500" fill="hold"/>
                                        <p:tgtEl>
                                          <p:spTgt spid="15"/>
                                        </p:tgtEl>
                                        <p:attrNameLst>
                                          <p:attrName>ppt_w</p:attrName>
                                        </p:attrNameLst>
                                      </p:cBhvr>
                                      <p:tavLst>
                                        <p:tav tm="0">
                                          <p:val>
                                            <p:strVal val="#ppt_w"/>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650"/>
                                        <p:tgtEl>
                                          <p:spTgt spid="18"/>
                                        </p:tgtEl>
                                      </p:cBhvr>
                                    </p:animEffect>
                                  </p:childTnLst>
                                </p:cTn>
                              </p:par>
                            </p:childTnLst>
                          </p:cTn>
                        </p:par>
                        <p:par>
                          <p:cTn id="29" fill="hold">
                            <p:stCondLst>
                              <p:cond delay="650"/>
                            </p:stCondLst>
                            <p:childTnLst>
                              <p:par>
                                <p:cTn id="30" presetID="10" presetClass="entr" presetSubtype="0" fill="hold" grpId="0" nodeType="after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fade">
                                      <p:cBhvr>
                                        <p:cTn id="3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build="p"/>
      <p:bldP spid="2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7000" y="2365607"/>
            <a:ext cx="6379029" cy="1569660"/>
          </a:xfrm>
          <a:prstGeom prst="rect">
            <a:avLst/>
          </a:prstGeom>
          <a:solidFill>
            <a:srgbClr val="BDD7EE">
              <a:alpha val="30980"/>
            </a:srgbClr>
          </a:solidFill>
        </p:spPr>
        <p:txBody>
          <a:bodyPr wrap="square">
            <a:spAutoFit/>
          </a:bodyPr>
          <a:lstStyle/>
          <a:p>
            <a:pPr indent="273050" algn="just">
              <a:spcAft>
                <a:spcPts val="0"/>
              </a:spcAft>
            </a:pPr>
            <a:r>
              <a:rPr lang="zh-CN" altLang="zh-CN" sz="2400" kern="100" dirty="0">
                <a:latin typeface="+mn-ea"/>
                <a:cs typeface="Times New Roman" panose="02020603050405020304" pitchFamily="18" charset="0"/>
              </a:rPr>
              <a:t>脆弱性水印按照实现方法的不同，又可</a:t>
            </a:r>
            <a:r>
              <a:rPr lang="zh-CN" altLang="zh-CN" sz="2400" kern="100" dirty="0" smtClean="0">
                <a:latin typeface="+mn-ea"/>
                <a:cs typeface="Times New Roman" panose="02020603050405020304" pitchFamily="18" charset="0"/>
              </a:rPr>
              <a:t>分为</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indent="273050" algn="just">
              <a:spcAft>
                <a:spcPts val="0"/>
              </a:spcAft>
            </a:pPr>
            <a:endParaRPr lang="en-US" altLang="zh-CN" sz="2400" kern="100" dirty="0" smtClean="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smtClean="0">
                <a:latin typeface="+mn-ea"/>
                <a:cs typeface="Times New Roman" panose="02020603050405020304" pitchFamily="18" charset="0"/>
              </a:rPr>
              <a:t>空间</a:t>
            </a:r>
            <a:r>
              <a:rPr lang="zh-CN" altLang="zh-CN" sz="2400" kern="100" dirty="0">
                <a:latin typeface="+mn-ea"/>
                <a:cs typeface="Times New Roman" panose="02020603050405020304" pitchFamily="18" charset="0"/>
              </a:rPr>
              <a:t>域</a:t>
            </a:r>
            <a:r>
              <a:rPr lang="zh-CN" altLang="zh-CN" sz="2400" kern="100" dirty="0" smtClean="0">
                <a:latin typeface="+mn-ea"/>
                <a:cs typeface="Times New Roman" panose="02020603050405020304" pitchFamily="18" charset="0"/>
              </a:rPr>
              <a:t>方法</a:t>
            </a:r>
            <a:endParaRPr lang="en-US" altLang="zh-CN" sz="2400" kern="100" dirty="0" smtClean="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smtClean="0">
                <a:latin typeface="+mn-ea"/>
                <a:cs typeface="Times New Roman" panose="02020603050405020304" pitchFamily="18" charset="0"/>
              </a:rPr>
              <a:t>变换</a:t>
            </a:r>
            <a:r>
              <a:rPr lang="zh-CN" altLang="zh-CN" sz="2400" kern="100" dirty="0">
                <a:latin typeface="+mn-ea"/>
                <a:cs typeface="Times New Roman" panose="02020603050405020304" pitchFamily="18" charset="0"/>
              </a:rPr>
              <a:t>域</a:t>
            </a:r>
            <a:r>
              <a:rPr lang="zh-CN" altLang="zh-CN" sz="2400" kern="100" dirty="0" smtClean="0">
                <a:latin typeface="+mn-ea"/>
                <a:cs typeface="Times New Roman" panose="02020603050405020304" pitchFamily="18" charset="0"/>
              </a:rPr>
              <a:t>方法。</a:t>
            </a:r>
            <a:endParaRPr lang="zh-CN" altLang="zh-CN" sz="2400" kern="100" dirty="0">
              <a:effectLst/>
              <a:latin typeface="+mn-ea"/>
              <a:cs typeface="Times New Roman" panose="02020603050405020304" pitchFamily="18" charset="0"/>
            </a:endParaRPr>
          </a:p>
        </p:txBody>
      </p:sp>
      <p:grpSp>
        <p:nvGrpSpPr>
          <p:cNvPr id="4" name="组合 3">
            <a:extLst>
              <a:ext uri="{FF2B5EF4-FFF2-40B4-BE49-F238E27FC236}">
                <a16:creationId xmlns:a16="http://schemas.microsoft.com/office/drawing/2014/main" xmlns="" id="{BCF7DB71-F0E0-4ACD-AB59-6A6C8BC1CE0D}"/>
              </a:ext>
            </a:extLst>
          </p:cNvPr>
          <p:cNvGrpSpPr/>
          <p:nvPr/>
        </p:nvGrpSpPr>
        <p:grpSpPr>
          <a:xfrm>
            <a:off x="2518206" y="1026822"/>
            <a:ext cx="6974135" cy="791052"/>
            <a:chOff x="824071" y="1564267"/>
            <a:chExt cx="6974135" cy="791052"/>
          </a:xfrm>
        </p:grpSpPr>
        <p:sp>
          <p:nvSpPr>
            <p:cNvPr id="5" name="矩形: 圆角 7">
              <a:extLst>
                <a:ext uri="{FF2B5EF4-FFF2-40B4-BE49-F238E27FC236}">
                  <a16:creationId xmlns:a16="http://schemas.microsoft.com/office/drawing/2014/main" xmlns="" id="{C6F33EF3-F3B6-4A9F-B2CF-6B64BA82E302}"/>
                </a:ext>
              </a:extLst>
            </p:cNvPr>
            <p:cNvSpPr/>
            <p:nvPr/>
          </p:nvSpPr>
          <p:spPr>
            <a:xfrm>
              <a:off x="824071" y="1740416"/>
              <a:ext cx="6974135"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D71373CE-1DF2-48F6-B746-294D5A339A73}"/>
                </a:ext>
              </a:extLst>
            </p:cNvPr>
            <p:cNvSpPr/>
            <p:nvPr/>
          </p:nvSpPr>
          <p:spPr>
            <a:xfrm>
              <a:off x="1701522" y="1866191"/>
              <a:ext cx="5929828"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脆弱性</a:t>
              </a:r>
              <a:r>
                <a:rPr lang="zh-CN" altLang="en-US" sz="2800" dirty="0" smtClean="0">
                  <a:solidFill>
                    <a:schemeClr val="bg1"/>
                  </a:solidFill>
                  <a:latin typeface="+mj-ea"/>
                  <a:ea typeface="+mj-ea"/>
                </a:rPr>
                <a:t>水印</a:t>
              </a:r>
              <a:r>
                <a:rPr lang="zh-CN" altLang="zh-CN" sz="2800" dirty="0">
                  <a:solidFill>
                    <a:schemeClr val="bg1"/>
                  </a:solidFill>
                  <a:latin typeface="+mj-ea"/>
                  <a:ea typeface="+mj-ea"/>
                </a:rPr>
                <a:t>按照实现方法的不同</a:t>
              </a:r>
              <a:r>
                <a:rPr lang="zh-CN" altLang="en-US" sz="2800" dirty="0">
                  <a:solidFill>
                    <a:schemeClr val="bg1"/>
                  </a:solidFill>
                  <a:latin typeface="+mj-ea"/>
                  <a:ea typeface="+mj-ea"/>
                </a:rPr>
                <a:t>分类</a:t>
              </a:r>
            </a:p>
          </p:txBody>
        </p:sp>
        <p:pic>
          <p:nvPicPr>
            <p:cNvPr id="7" name="图片 6">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24315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8687" y="1971711"/>
            <a:ext cx="8893628" cy="4524315"/>
          </a:xfrm>
          <a:prstGeom prst="rect">
            <a:avLst/>
          </a:prstGeom>
          <a:solidFill>
            <a:schemeClr val="accent5">
              <a:lumMod val="20000"/>
              <a:lumOff val="80000"/>
            </a:schemeClr>
          </a:solidFill>
        </p:spPr>
        <p:txBody>
          <a:bodyPr wrap="square">
            <a:spAutoFit/>
          </a:bodyPr>
          <a:lstStyle/>
          <a:p>
            <a:pPr indent="273050" algn="just">
              <a:spcAft>
                <a:spcPts val="0"/>
              </a:spcAft>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最早</a:t>
            </a:r>
            <a:r>
              <a:rPr lang="zh-CN" altLang="zh-CN" sz="2400" kern="100" dirty="0">
                <a:latin typeface="+mn-ea"/>
                <a:cs typeface="Times New Roman" panose="02020603050405020304" pitchFamily="18" charset="0"/>
              </a:rPr>
              <a:t>的空间域方法是基于</a:t>
            </a:r>
            <a:r>
              <a:rPr lang="en-US" altLang="zh-CN" sz="2400" kern="100" dirty="0">
                <a:latin typeface="+mn-ea"/>
                <a:cs typeface="Times New Roman" panose="02020603050405020304" pitchFamily="18" charset="0"/>
              </a:rPr>
              <a:t>LSB</a:t>
            </a:r>
            <a:r>
              <a:rPr lang="zh-CN" altLang="zh-CN" sz="2400" kern="100" dirty="0">
                <a:latin typeface="+mn-ea"/>
                <a:cs typeface="Times New Roman" panose="02020603050405020304" pitchFamily="18" charset="0"/>
              </a:rPr>
              <a:t>的方法</a:t>
            </a:r>
            <a:r>
              <a:rPr lang="zh-CN" altLang="zh-CN" sz="2400" kern="100" dirty="0" smtClean="0">
                <a:latin typeface="+mn-ea"/>
                <a:cs typeface="Times New Roman" panose="02020603050405020304" pitchFamily="18" charset="0"/>
              </a:rPr>
              <a:t>，</a:t>
            </a:r>
            <a:r>
              <a:rPr lang="zh-CN" altLang="en-US" sz="2400" kern="100" dirty="0" smtClean="0">
                <a:latin typeface="+mn-ea"/>
                <a:cs typeface="Times New Roman" panose="02020603050405020304" pitchFamily="18" charset="0"/>
              </a:rPr>
              <a:t>但</a:t>
            </a:r>
            <a:r>
              <a:rPr lang="zh-CN" altLang="zh-CN" sz="2400" kern="100" dirty="0" smtClean="0">
                <a:latin typeface="+mn-ea"/>
                <a:cs typeface="Times New Roman" panose="02020603050405020304" pitchFamily="18" charset="0"/>
              </a:rPr>
              <a:t>这种</a:t>
            </a:r>
            <a:r>
              <a:rPr lang="zh-CN" altLang="zh-CN" sz="2400" kern="100" dirty="0">
                <a:latin typeface="+mn-ea"/>
                <a:cs typeface="Times New Roman" panose="02020603050405020304" pitchFamily="18" charset="0"/>
              </a:rPr>
              <a:t>仅仅修改图像最低有效位的方法不仅对噪声非常敏感，而且容易被破坏掉，同时这种方法不能容忍对图像的任何修改</a:t>
            </a:r>
            <a:r>
              <a:rPr lang="zh-CN" altLang="zh-CN"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indent="273050" algn="just">
              <a:spcAft>
                <a:spcPts val="0"/>
              </a:spcAft>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另一</a:t>
            </a:r>
            <a:r>
              <a:rPr lang="zh-CN" altLang="zh-CN" sz="2400" kern="100" dirty="0">
                <a:latin typeface="+mn-ea"/>
                <a:cs typeface="Times New Roman" panose="02020603050405020304" pitchFamily="18" charset="0"/>
              </a:rPr>
              <a:t>种脆弱性水印</a:t>
            </a:r>
            <a:r>
              <a:rPr lang="zh-CN" altLang="zh-CN" sz="2400" kern="100" dirty="0" smtClean="0">
                <a:latin typeface="+mn-ea"/>
                <a:cs typeface="Times New Roman" panose="02020603050405020304" pitchFamily="18" charset="0"/>
              </a:rPr>
              <a:t>，针对</a:t>
            </a:r>
            <a:r>
              <a:rPr lang="zh-CN" altLang="zh-CN" sz="2400" kern="100" dirty="0">
                <a:latin typeface="+mn-ea"/>
                <a:cs typeface="Times New Roman" panose="02020603050405020304" pitchFamily="18" charset="0"/>
              </a:rPr>
              <a:t>图像的</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个最高有效位及尺寸，</a:t>
            </a:r>
            <a:r>
              <a:rPr lang="zh-CN" altLang="zh-CN" sz="2400" kern="100" dirty="0" smtClean="0">
                <a:latin typeface="+mn-ea"/>
                <a:cs typeface="Times New Roman" panose="02020603050405020304" pitchFamily="18" charset="0"/>
              </a:rPr>
              <a:t>通过</a:t>
            </a:r>
            <a:r>
              <a:rPr lang="en-US" altLang="zh-CN" sz="2400" kern="100" dirty="0" smtClean="0">
                <a:latin typeface="+mn-ea"/>
                <a:cs typeface="Times New Roman" panose="02020603050405020304" pitchFamily="18" charset="0"/>
              </a:rPr>
              <a:t>Hash</a:t>
            </a:r>
            <a:r>
              <a:rPr lang="zh-CN" altLang="zh-CN" sz="2400" kern="100" dirty="0">
                <a:latin typeface="+mn-ea"/>
                <a:cs typeface="Times New Roman" panose="02020603050405020304" pitchFamily="18" charset="0"/>
              </a:rPr>
              <a:t>函数运算来获得原始图像的某些特征，该特征与一有意义的二值水印图像经过异或操作，并</a:t>
            </a:r>
            <a:r>
              <a:rPr lang="zh-CN" altLang="zh-CN" sz="2400" kern="100" dirty="0" smtClean="0">
                <a:latin typeface="+mn-ea"/>
                <a:cs typeface="Times New Roman" panose="02020603050405020304" pitchFamily="18" charset="0"/>
              </a:rPr>
              <a:t>经加密</a:t>
            </a:r>
            <a:r>
              <a:rPr lang="zh-CN" altLang="zh-CN" sz="2400" kern="100" dirty="0">
                <a:latin typeface="+mn-ea"/>
                <a:cs typeface="Times New Roman" panose="02020603050405020304" pitchFamily="18" charset="0"/>
              </a:rPr>
              <a:t>后，嵌入到图像的最低有效位。当图像内容受到怀疑时，首先将图像的</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个最高有效位与图像尺寸，经过</a:t>
            </a:r>
            <a:r>
              <a:rPr lang="en-US" altLang="zh-CN" sz="2400" kern="100" dirty="0">
                <a:latin typeface="+mn-ea"/>
                <a:cs typeface="Times New Roman" panose="02020603050405020304" pitchFamily="18" charset="0"/>
              </a:rPr>
              <a:t>Hash</a:t>
            </a:r>
            <a:r>
              <a:rPr lang="zh-CN" altLang="zh-CN" sz="2400" kern="100" dirty="0">
                <a:latin typeface="+mn-ea"/>
                <a:cs typeface="Times New Roman" panose="02020603050405020304" pitchFamily="18" charset="0"/>
              </a:rPr>
              <a:t>运算后，得到某些特征，然后将图像最低有效位公开解密后的结果与该特征进行异或操作后，即从提出的水印可以非常直观地看出被篡改的区域</a:t>
            </a:r>
            <a:r>
              <a:rPr lang="zh-CN" altLang="zh-CN"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indent="273050" algn="just">
              <a:spcAft>
                <a:spcPts val="0"/>
              </a:spcAft>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空间</a:t>
            </a:r>
            <a:r>
              <a:rPr lang="zh-CN" altLang="zh-CN" sz="2400" kern="100" dirty="0">
                <a:latin typeface="+mn-ea"/>
                <a:cs typeface="Times New Roman" panose="02020603050405020304" pitchFamily="18" charset="0"/>
              </a:rPr>
              <a:t>域方法的优点是能够嵌入较多的水印，但非常易于被精心设计的攻击所</a:t>
            </a:r>
            <a:r>
              <a:rPr lang="zh-CN" altLang="zh-CN" sz="2400" kern="100" dirty="0" smtClean="0">
                <a:latin typeface="+mn-ea"/>
                <a:cs typeface="Times New Roman" panose="02020603050405020304" pitchFamily="18" charset="0"/>
              </a:rPr>
              <a:t>攻破。</a:t>
            </a:r>
            <a:endParaRPr lang="zh-CN" altLang="zh-CN" sz="2400" kern="100" dirty="0">
              <a:effectLst/>
              <a:latin typeface="+mn-ea"/>
              <a:cs typeface="Times New Roman" panose="02020603050405020304" pitchFamily="18" charset="0"/>
            </a:endParaRPr>
          </a:p>
        </p:txBody>
      </p:sp>
      <p:grpSp>
        <p:nvGrpSpPr>
          <p:cNvPr id="3" name="组合 2">
            <a:extLst>
              <a:ext uri="{FF2B5EF4-FFF2-40B4-BE49-F238E27FC236}">
                <a16:creationId xmlns:a16="http://schemas.microsoft.com/office/drawing/2014/main" xmlns="" id="{BCF7DB71-F0E0-4ACD-AB59-6A6C8BC1CE0D}"/>
              </a:ext>
            </a:extLst>
          </p:cNvPr>
          <p:cNvGrpSpPr/>
          <p:nvPr/>
        </p:nvGrpSpPr>
        <p:grpSpPr>
          <a:xfrm>
            <a:off x="1810636" y="1005050"/>
            <a:ext cx="3997770" cy="791052"/>
            <a:chOff x="824072" y="1564267"/>
            <a:chExt cx="3997770" cy="791052"/>
          </a:xfrm>
        </p:grpSpPr>
        <p:sp>
          <p:nvSpPr>
            <p:cNvPr id="4" name="矩形: 圆角 7">
              <a:extLst>
                <a:ext uri="{FF2B5EF4-FFF2-40B4-BE49-F238E27FC236}">
                  <a16:creationId xmlns:a16="http://schemas.microsoft.com/office/drawing/2014/main" xmlns="" id="{C6F33EF3-F3B6-4A9F-B2CF-6B64BA82E302}"/>
                </a:ext>
              </a:extLst>
            </p:cNvPr>
            <p:cNvSpPr/>
            <p:nvPr/>
          </p:nvSpPr>
          <p:spPr>
            <a:xfrm>
              <a:off x="824072" y="1740416"/>
              <a:ext cx="3997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D71373CE-1DF2-48F6-B746-294D5A339A73}"/>
                </a:ext>
              </a:extLst>
            </p:cNvPr>
            <p:cNvSpPr/>
            <p:nvPr/>
          </p:nvSpPr>
          <p:spPr>
            <a:xfrm>
              <a:off x="986583" y="1866191"/>
              <a:ext cx="3102131" cy="480131"/>
            </a:xfrm>
            <a:prstGeom prst="rect">
              <a:avLst/>
            </a:prstGeom>
          </p:spPr>
          <p:txBody>
            <a:bodyPr wrap="none">
              <a:spAutoFit/>
            </a:bodyPr>
            <a:lstStyle/>
            <a:p>
              <a:pPr>
                <a:lnSpc>
                  <a:spcPct val="90000"/>
                </a:lnSpc>
              </a:pPr>
              <a:r>
                <a:rPr lang="en-US" altLang="zh-CN" sz="2800" dirty="0" smtClean="0">
                  <a:solidFill>
                    <a:schemeClr val="bg1"/>
                  </a:solidFill>
                  <a:latin typeface="+mj-ea"/>
                  <a:ea typeface="+mj-ea"/>
                </a:rPr>
                <a:t>             </a:t>
              </a:r>
              <a:r>
                <a:rPr lang="zh-CN" altLang="zh-CN" sz="2800" dirty="0" smtClean="0">
                  <a:solidFill>
                    <a:schemeClr val="bg1"/>
                  </a:solidFill>
                  <a:latin typeface="+mj-ea"/>
                  <a:ea typeface="+mj-ea"/>
                </a:rPr>
                <a:t>空间</a:t>
              </a:r>
              <a:r>
                <a:rPr lang="zh-CN" altLang="zh-CN" sz="2800" dirty="0">
                  <a:solidFill>
                    <a:schemeClr val="bg1"/>
                  </a:solidFill>
                  <a:latin typeface="+mj-ea"/>
                  <a:ea typeface="+mj-ea"/>
                </a:rPr>
                <a:t>域</a:t>
              </a:r>
              <a:r>
                <a:rPr lang="zh-CN" altLang="zh-CN" sz="2800" dirty="0" smtClean="0">
                  <a:solidFill>
                    <a:schemeClr val="bg1"/>
                  </a:solidFill>
                  <a:latin typeface="+mj-ea"/>
                  <a:ea typeface="+mj-ea"/>
                </a:rPr>
                <a:t>方法</a:t>
              </a:r>
              <a:endParaRPr lang="zh-CN" altLang="en-US" sz="2800" dirty="0">
                <a:solidFill>
                  <a:schemeClr val="bg1"/>
                </a:solidFill>
                <a:latin typeface="+mj-ea"/>
                <a:ea typeface="+mj-ea"/>
              </a:endParaRPr>
            </a:p>
          </p:txBody>
        </p:sp>
        <p:pic>
          <p:nvPicPr>
            <p:cNvPr id="6" name="图片 5">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1093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0636" y="1971711"/>
            <a:ext cx="8389278" cy="3785652"/>
          </a:xfrm>
          <a:prstGeom prst="rect">
            <a:avLst/>
          </a:prstGeom>
        </p:spPr>
        <p:txBody>
          <a:bodyPr wrap="square">
            <a:spAutoFit/>
          </a:bodyPr>
          <a:lstStyle/>
          <a:p>
            <a:pPr indent="273050" algn="just">
              <a:spcAft>
                <a:spcPts val="0"/>
              </a:spcAft>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在</a:t>
            </a:r>
            <a:r>
              <a:rPr lang="zh-CN" altLang="zh-CN" sz="2400" kern="100" dirty="0">
                <a:latin typeface="+mn-ea"/>
                <a:cs typeface="Times New Roman" panose="02020603050405020304" pitchFamily="18" charset="0"/>
              </a:rPr>
              <a:t>脆弱性数字水印研究中，变换域方法也有许多优点，如许多脆弱性水印系统的应用场合是要求水印能抵抗有损压缩的，这在变换域中更容易实现，而且容易对图像被篡改的特征进行描绘</a:t>
            </a:r>
            <a:r>
              <a:rPr lang="zh-CN" altLang="zh-CN"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endParaRPr lang="en-US" altLang="zh-CN" sz="2400" kern="100" dirty="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变换</a:t>
            </a:r>
            <a:r>
              <a:rPr lang="zh-CN" altLang="zh-CN" sz="2400" kern="100" dirty="0">
                <a:latin typeface="+mn-ea"/>
                <a:cs typeface="Times New Roman" panose="02020603050405020304" pitchFamily="18" charset="0"/>
              </a:rPr>
              <a:t>域方法突出的优点是能够较好地与现有的压缩标准</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如</a:t>
            </a:r>
            <a:r>
              <a:rPr lang="en-US" altLang="zh-CN" sz="2400" kern="100" dirty="0" smtClean="0">
                <a:latin typeface="+mn-ea"/>
                <a:cs typeface="Times New Roman" panose="02020603050405020304" pitchFamily="18" charset="0"/>
              </a:rPr>
              <a:t>JPEG</a:t>
            </a:r>
            <a:r>
              <a:rPr lang="zh-CN" altLang="en-US" sz="2400" kern="100" dirty="0" smtClean="0">
                <a:latin typeface="+mn-ea"/>
                <a:cs typeface="Times New Roman" panose="02020603050405020304" pitchFamily="18" charset="0"/>
              </a:rPr>
              <a:t>，</a:t>
            </a:r>
            <a:r>
              <a:rPr lang="en-US" altLang="zh-CN" sz="2400" kern="100" dirty="0" smtClean="0">
                <a:latin typeface="+mn-ea"/>
                <a:cs typeface="Times New Roman" panose="02020603050405020304" pitchFamily="18" charset="0"/>
              </a:rPr>
              <a:t>JPEG2000</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结合起来，并且能够在容许一定压缩比的情况下，检测出发生的篡改并</a:t>
            </a:r>
            <a:r>
              <a:rPr lang="zh-CN" altLang="zh-CN" sz="2400" kern="100" dirty="0" smtClean="0">
                <a:latin typeface="+mn-ea"/>
                <a:cs typeface="Times New Roman" panose="02020603050405020304" pitchFamily="18" charset="0"/>
              </a:rPr>
              <a:t>定位</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由于</a:t>
            </a:r>
            <a:r>
              <a:rPr lang="zh-CN" altLang="zh-CN" sz="2400" kern="100" dirty="0">
                <a:latin typeface="+mn-ea"/>
                <a:cs typeface="Times New Roman" panose="02020603050405020304" pitchFamily="18" charset="0"/>
              </a:rPr>
              <a:t>嵌入水印的量比较有限，对篡改的定位一般是</a:t>
            </a:r>
            <a:r>
              <a:rPr lang="en-US" altLang="zh-CN" sz="2400" kern="100" dirty="0">
                <a:latin typeface="+mn-ea"/>
                <a:cs typeface="Times New Roman" panose="02020603050405020304" pitchFamily="18" charset="0"/>
              </a:rPr>
              <a:t>8</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a:t>
            </a:r>
            <a:r>
              <a:rPr lang="zh-CN" altLang="zh-CN" sz="2400" kern="100" dirty="0">
                <a:latin typeface="+mn-ea"/>
                <a:cs typeface="Times New Roman" panose="02020603050405020304" pitchFamily="18" charset="0"/>
              </a:rPr>
              <a:t>大小的块，因此不如空间域水印定位准确。</a:t>
            </a:r>
            <a:endParaRPr lang="zh-CN" altLang="zh-CN" sz="2400" kern="100" dirty="0">
              <a:effectLst/>
              <a:latin typeface="+mn-ea"/>
              <a:cs typeface="Times New Roman" panose="02020603050405020304" pitchFamily="18" charset="0"/>
            </a:endParaRPr>
          </a:p>
        </p:txBody>
      </p:sp>
      <p:grpSp>
        <p:nvGrpSpPr>
          <p:cNvPr id="3" name="组合 2">
            <a:extLst>
              <a:ext uri="{FF2B5EF4-FFF2-40B4-BE49-F238E27FC236}">
                <a16:creationId xmlns:a16="http://schemas.microsoft.com/office/drawing/2014/main" xmlns="" id="{BCF7DB71-F0E0-4ACD-AB59-6A6C8BC1CE0D}"/>
              </a:ext>
            </a:extLst>
          </p:cNvPr>
          <p:cNvGrpSpPr/>
          <p:nvPr/>
        </p:nvGrpSpPr>
        <p:grpSpPr>
          <a:xfrm>
            <a:off x="1810636" y="1005050"/>
            <a:ext cx="3997770" cy="791052"/>
            <a:chOff x="824072" y="1564267"/>
            <a:chExt cx="3997770" cy="791052"/>
          </a:xfrm>
        </p:grpSpPr>
        <p:sp>
          <p:nvSpPr>
            <p:cNvPr id="4" name="矩形: 圆角 7">
              <a:extLst>
                <a:ext uri="{FF2B5EF4-FFF2-40B4-BE49-F238E27FC236}">
                  <a16:creationId xmlns:a16="http://schemas.microsoft.com/office/drawing/2014/main" xmlns="" id="{C6F33EF3-F3B6-4A9F-B2CF-6B64BA82E302}"/>
                </a:ext>
              </a:extLst>
            </p:cNvPr>
            <p:cNvSpPr/>
            <p:nvPr/>
          </p:nvSpPr>
          <p:spPr>
            <a:xfrm>
              <a:off x="824072" y="1740416"/>
              <a:ext cx="399777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D71373CE-1DF2-48F6-B746-294D5A339A73}"/>
                </a:ext>
              </a:extLst>
            </p:cNvPr>
            <p:cNvSpPr/>
            <p:nvPr/>
          </p:nvSpPr>
          <p:spPr>
            <a:xfrm>
              <a:off x="986583" y="1866191"/>
              <a:ext cx="3021981" cy="480131"/>
            </a:xfrm>
            <a:prstGeom prst="rect">
              <a:avLst/>
            </a:prstGeom>
          </p:spPr>
          <p:txBody>
            <a:bodyPr wrap="none">
              <a:spAutoFit/>
            </a:bodyPr>
            <a:lstStyle/>
            <a:p>
              <a:pPr>
                <a:lnSpc>
                  <a:spcPct val="90000"/>
                </a:lnSpc>
              </a:pPr>
              <a:r>
                <a:rPr lang="en-US" altLang="zh-CN" sz="2800" dirty="0" smtClean="0">
                  <a:solidFill>
                    <a:schemeClr val="bg1"/>
                  </a:solidFill>
                  <a:latin typeface="+mj-ea"/>
                  <a:ea typeface="+mj-ea"/>
                </a:rPr>
                <a:t>             </a:t>
              </a:r>
              <a:r>
                <a:rPr lang="zh-CN" altLang="en-US" sz="2800" dirty="0" smtClean="0">
                  <a:solidFill>
                    <a:schemeClr val="bg1"/>
                  </a:solidFill>
                  <a:latin typeface="+mj-ea"/>
                  <a:ea typeface="+mj-ea"/>
                </a:rPr>
                <a:t>变换</a:t>
              </a:r>
              <a:r>
                <a:rPr lang="zh-CN" altLang="zh-CN" sz="2800" dirty="0" smtClean="0">
                  <a:solidFill>
                    <a:schemeClr val="bg1"/>
                  </a:solidFill>
                  <a:latin typeface="+mj-ea"/>
                  <a:ea typeface="+mj-ea"/>
                </a:rPr>
                <a:t>域方法</a:t>
              </a:r>
              <a:endParaRPr lang="zh-CN" altLang="en-US" sz="2800" dirty="0">
                <a:solidFill>
                  <a:schemeClr val="bg1"/>
                </a:solidFill>
                <a:latin typeface="+mj-ea"/>
                <a:ea typeface="+mj-ea"/>
              </a:endParaRPr>
            </a:p>
          </p:txBody>
        </p:sp>
        <p:pic>
          <p:nvPicPr>
            <p:cNvPr id="6" name="图片 5">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4060723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9360" y="2161124"/>
            <a:ext cx="7656639" cy="2677656"/>
          </a:xfrm>
          <a:prstGeom prst="rect">
            <a:avLst/>
          </a:prstGeom>
        </p:spPr>
        <p:txBody>
          <a:bodyPr wrap="square">
            <a:spAutoFit/>
          </a:bodyPr>
          <a:lstStyle/>
          <a:p>
            <a:pPr indent="273050" algn="just">
              <a:spcAft>
                <a:spcPts val="0"/>
              </a:spcAft>
            </a:pPr>
            <a:r>
              <a:rPr lang="zh-CN" altLang="zh-CN" sz="2400" kern="100" dirty="0">
                <a:latin typeface="+mn-ea"/>
                <a:cs typeface="Times New Roman" panose="02020603050405020304" pitchFamily="18" charset="0"/>
              </a:rPr>
              <a:t>随着网络通信技术的迅速发展和多媒体数字产品的增多，对数字信息进行真实性和完整性认证变得日益紧迫和重要，其应用涉及电子政务、电子商务、国家安全、医院、司法、新闻出版、网络通信、科学研究、工程设计等各个领域，</a:t>
            </a:r>
            <a:r>
              <a:rPr lang="zh-CN" altLang="zh-CN" sz="2400" kern="100" dirty="0">
                <a:solidFill>
                  <a:srgbClr val="FF0000"/>
                </a:solidFill>
                <a:latin typeface="+mn-ea"/>
                <a:cs typeface="Times New Roman" panose="02020603050405020304" pitchFamily="18" charset="0"/>
              </a:rPr>
              <a:t>采用数字水印技术进行图像认证</a:t>
            </a:r>
            <a:r>
              <a:rPr lang="zh-CN" altLang="zh-CN" sz="2400" kern="100" dirty="0">
                <a:latin typeface="+mn-ea"/>
                <a:cs typeface="Times New Roman" panose="02020603050405020304" pitchFamily="18" charset="0"/>
              </a:rPr>
              <a:t>是一个方兴未艾的高新技术前沿课题，其迫切的市场需求和广泛的应用前景已吸引了众多的研究者投入到这一行列</a:t>
            </a:r>
            <a:r>
              <a:rPr lang="zh-CN" altLang="zh-CN" sz="2400" kern="100" dirty="0" smtClean="0">
                <a:latin typeface="+mn-ea"/>
                <a:cs typeface="Times New Roman" panose="02020603050405020304" pitchFamily="18" charset="0"/>
              </a:rPr>
              <a:t>。</a:t>
            </a:r>
            <a:endParaRPr lang="zh-CN" altLang="zh-CN" sz="2400" kern="100" dirty="0">
              <a:effectLst/>
              <a:latin typeface="+mn-ea"/>
              <a:cs typeface="Times New Roman" panose="02020603050405020304" pitchFamily="18" charset="0"/>
            </a:endParaRPr>
          </a:p>
        </p:txBody>
      </p:sp>
      <p:grpSp>
        <p:nvGrpSpPr>
          <p:cNvPr id="3" name="组合 2">
            <a:extLst>
              <a:ext uri="{FF2B5EF4-FFF2-40B4-BE49-F238E27FC236}">
                <a16:creationId xmlns:a16="http://schemas.microsoft.com/office/drawing/2014/main" xmlns="" id="{BCF7DB71-F0E0-4ACD-AB59-6A6C8BC1CE0D}"/>
              </a:ext>
            </a:extLst>
          </p:cNvPr>
          <p:cNvGrpSpPr/>
          <p:nvPr/>
        </p:nvGrpSpPr>
        <p:grpSpPr>
          <a:xfrm>
            <a:off x="1810636" y="1005050"/>
            <a:ext cx="2859335" cy="791052"/>
            <a:chOff x="824072" y="1564267"/>
            <a:chExt cx="2859335" cy="791052"/>
          </a:xfrm>
        </p:grpSpPr>
        <p:sp>
          <p:nvSpPr>
            <p:cNvPr id="4" name="矩形: 圆角 7">
              <a:extLst>
                <a:ext uri="{FF2B5EF4-FFF2-40B4-BE49-F238E27FC236}">
                  <a16:creationId xmlns:a16="http://schemas.microsoft.com/office/drawing/2014/main" xmlns="" id="{C6F33EF3-F3B6-4A9F-B2CF-6B64BA82E302}"/>
                </a:ext>
              </a:extLst>
            </p:cNvPr>
            <p:cNvSpPr/>
            <p:nvPr/>
          </p:nvSpPr>
          <p:spPr>
            <a:xfrm>
              <a:off x="824072" y="1740416"/>
              <a:ext cx="2859335"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D71373CE-1DF2-48F6-B746-294D5A339A73}"/>
                </a:ext>
              </a:extLst>
            </p:cNvPr>
            <p:cNvSpPr/>
            <p:nvPr/>
          </p:nvSpPr>
          <p:spPr>
            <a:xfrm>
              <a:off x="986583" y="1866191"/>
              <a:ext cx="2518638" cy="480131"/>
            </a:xfrm>
            <a:prstGeom prst="rect">
              <a:avLst/>
            </a:prstGeom>
          </p:spPr>
          <p:txBody>
            <a:bodyPr wrap="none">
              <a:spAutoFit/>
            </a:bodyPr>
            <a:lstStyle/>
            <a:p>
              <a:pPr>
                <a:lnSpc>
                  <a:spcPct val="90000"/>
                </a:lnSpc>
              </a:pPr>
              <a:r>
                <a:rPr lang="en-US" altLang="zh-CN" sz="2800" kern="100" dirty="0" smtClean="0">
                  <a:latin typeface="等线"/>
                  <a:ea typeface="宋体" panose="02010600030101010101" pitchFamily="2" charset="-122"/>
                  <a:cs typeface="Times New Roman" panose="02020603050405020304" pitchFamily="18" charset="0"/>
                </a:rPr>
                <a:t>     </a:t>
              </a:r>
              <a:r>
                <a:rPr lang="zh-CN" altLang="zh-CN" sz="2800" dirty="0" smtClean="0">
                  <a:solidFill>
                    <a:schemeClr val="bg1"/>
                  </a:solidFill>
                  <a:latin typeface="+mj-ea"/>
                  <a:ea typeface="+mj-ea"/>
                </a:rPr>
                <a:t>图像</a:t>
              </a:r>
              <a:r>
                <a:rPr lang="zh-CN" altLang="zh-CN" sz="2800" dirty="0">
                  <a:solidFill>
                    <a:schemeClr val="bg1"/>
                  </a:solidFill>
                  <a:latin typeface="+mj-ea"/>
                  <a:ea typeface="+mj-ea"/>
                </a:rPr>
                <a:t>认证</a:t>
              </a:r>
              <a:endParaRPr lang="zh-CN" altLang="en-US" sz="2800" dirty="0">
                <a:solidFill>
                  <a:schemeClr val="bg1"/>
                </a:solidFill>
                <a:latin typeface="+mj-ea"/>
                <a:ea typeface="+mj-ea"/>
              </a:endParaRPr>
            </a:p>
          </p:txBody>
        </p:sp>
        <p:pic>
          <p:nvPicPr>
            <p:cNvPr id="6" name="图片 5">
              <a:extLst>
                <a:ext uri="{FF2B5EF4-FFF2-40B4-BE49-F238E27FC236}">
                  <a16:creationId xmlns:a16="http://schemas.microsoft.com/office/drawing/2014/main" xmlns="" id="{B64B7318-C829-4722-AE07-39CAF5DE09A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3689863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TotalTime>
  <Words>694</Words>
  <Application>Microsoft Office PowerPoint</Application>
  <PresentationFormat>宽屏</PresentationFormat>
  <Paragraphs>39</Paragraphs>
  <Slides>10</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等线</vt:lpstr>
      <vt:lpstr>思源黑体 CN Heavy</vt:lpstr>
      <vt:lpstr>思源黑体 CN Medium</vt:lpstr>
      <vt:lpstr>思源黑体 CN Normal</vt:lpstr>
      <vt:lpstr>宋体</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317</cp:revision>
  <dcterms:created xsi:type="dcterms:W3CDTF">2019-09-27T01:23:40Z</dcterms:created>
  <dcterms:modified xsi:type="dcterms:W3CDTF">2020-01-05T15:13:23Z</dcterms:modified>
</cp:coreProperties>
</file>